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handoutMasterIdLst>
    <p:handoutMasterId r:id="rId32"/>
  </p:handoutMasterIdLst>
  <p:sldIdLst>
    <p:sldId id="256" r:id="rId5"/>
    <p:sldId id="296" r:id="rId6"/>
    <p:sldId id="309" r:id="rId7"/>
    <p:sldId id="292" r:id="rId8"/>
    <p:sldId id="267" r:id="rId9"/>
    <p:sldId id="294" r:id="rId10"/>
    <p:sldId id="299" r:id="rId11"/>
    <p:sldId id="295" r:id="rId12"/>
    <p:sldId id="304" r:id="rId13"/>
    <p:sldId id="300" r:id="rId14"/>
    <p:sldId id="301" r:id="rId15"/>
    <p:sldId id="303" r:id="rId16"/>
    <p:sldId id="302" r:id="rId17"/>
    <p:sldId id="311" r:id="rId18"/>
    <p:sldId id="310" r:id="rId19"/>
    <p:sldId id="271" r:id="rId20"/>
    <p:sldId id="273" r:id="rId21"/>
    <p:sldId id="282" r:id="rId22"/>
    <p:sldId id="291" r:id="rId23"/>
    <p:sldId id="275" r:id="rId24"/>
    <p:sldId id="277" r:id="rId25"/>
    <p:sldId id="305" r:id="rId26"/>
    <p:sldId id="280" r:id="rId27"/>
    <p:sldId id="265" r:id="rId28"/>
    <p:sldId id="308" r:id="rId29"/>
    <p:sldId id="289"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mq1" initials="nmq1" lastIdx="2" clrIdx="0">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70801" autoAdjust="0"/>
  </p:normalViewPr>
  <p:slideViewPr>
    <p:cSldViewPr>
      <p:cViewPr varScale="1">
        <p:scale>
          <a:sx n="73" d="100"/>
          <a:sy n="73" d="100"/>
        </p:scale>
        <p:origin x="1374"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5306321-2528-4878-946E-943736BB6783}" type="doc">
      <dgm:prSet loTypeId="urn:microsoft.com/office/officeart/2005/8/layout/process1" loCatId="process" qsTypeId="urn:microsoft.com/office/officeart/2005/8/quickstyle/simple1" qsCatId="simple" csTypeId="urn:microsoft.com/office/officeart/2005/8/colors/accent1_2" csCatId="accent1" phldr="1"/>
      <dgm:spPr/>
    </dgm:pt>
    <dgm:pt modelId="{5DB77527-4262-4BB5-9B03-81FFD1FF2468}">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Needs assessment</a:t>
          </a:r>
        </a:p>
      </dgm:t>
    </dgm:pt>
    <dgm:pt modelId="{73851E6D-EB09-4CE9-9631-5BEEEE866E8A}" type="parTrans" cxnId="{29CCD415-7279-4A5D-8E1D-8D7AA351A967}">
      <dgm:prSet/>
      <dgm:spPr/>
      <dgm:t>
        <a:bodyPr/>
        <a:lstStyle/>
        <a:p>
          <a:endParaRPr lang="fr-FR" sz="2400"/>
        </a:p>
      </dgm:t>
    </dgm:pt>
    <dgm:pt modelId="{A7FFD2C7-3C7D-46B9-A242-8632BAA0EE5F}" type="sibTrans" cxnId="{29CCD415-7279-4A5D-8E1D-8D7AA351A967}">
      <dgm:prSet custT="1"/>
      <dgm:spPr/>
      <dgm:t>
        <a:bodyPr/>
        <a:lstStyle/>
        <a:p>
          <a:endParaRPr lang="en-US" sz="1050" noProof="0" dirty="0"/>
        </a:p>
      </dgm:t>
    </dgm:pt>
    <dgm:pt modelId="{0C255B7F-63FB-4CCC-AA5A-516A7D18CC5C}">
      <dgm:prSet phldrT="[Texte]"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lang="en-US" sz="1600" noProof="0" dirty="0"/>
            <a:t>Purchase</a:t>
          </a:r>
        </a:p>
      </dgm:t>
    </dgm:pt>
    <dgm:pt modelId="{988A711B-52C5-4158-A12B-D2A8144011B6}" type="parTrans" cxnId="{3A0DDDE1-B076-4E3B-9CF3-36A1F0D1E3BC}">
      <dgm:prSet/>
      <dgm:spPr/>
      <dgm:t>
        <a:bodyPr/>
        <a:lstStyle/>
        <a:p>
          <a:endParaRPr lang="fr-FR" sz="2400"/>
        </a:p>
      </dgm:t>
    </dgm:pt>
    <dgm:pt modelId="{DECB0952-4EF2-4DB2-A508-DD226DE89A54}" type="sibTrans" cxnId="{3A0DDDE1-B076-4E3B-9CF3-36A1F0D1E3BC}">
      <dgm:prSet custT="1"/>
      <dgm:spPr/>
      <dgm:t>
        <a:bodyPr/>
        <a:lstStyle/>
        <a:p>
          <a:endParaRPr lang="en-US" sz="1050" noProof="0" dirty="0"/>
        </a:p>
      </dgm:t>
    </dgm:pt>
    <dgm:pt modelId="{A4BAC667-7FBB-441D-9A9B-30BB43477A80}">
      <dgm:prSet phldrT="[Texte]" custT="1"/>
      <dgm:spPr/>
      <dgm:t>
        <a:bodyPr/>
        <a:lstStyle/>
        <a:p>
          <a:r>
            <a:rPr lang="en-US" sz="1600" noProof="0" dirty="0"/>
            <a:t>Storage</a:t>
          </a:r>
        </a:p>
      </dgm:t>
    </dgm:pt>
    <dgm:pt modelId="{2543A395-DDCB-4AB2-AD38-049AF3C71253}" type="parTrans" cxnId="{9B72E8D6-18D9-4466-BE14-66E236253155}">
      <dgm:prSet/>
      <dgm:spPr/>
      <dgm:t>
        <a:bodyPr/>
        <a:lstStyle/>
        <a:p>
          <a:endParaRPr lang="fr-FR" sz="2400"/>
        </a:p>
      </dgm:t>
    </dgm:pt>
    <dgm:pt modelId="{997F908A-8853-4704-A272-A7F14E640D18}" type="sibTrans" cxnId="{9B72E8D6-18D9-4466-BE14-66E236253155}">
      <dgm:prSet custT="1"/>
      <dgm:spPr/>
      <dgm:t>
        <a:bodyPr/>
        <a:lstStyle/>
        <a:p>
          <a:endParaRPr lang="en-US" sz="1050" noProof="0" dirty="0"/>
        </a:p>
      </dgm:t>
    </dgm:pt>
    <dgm:pt modelId="{B4C9E229-0913-418E-87B9-DF6216D455C6}">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Transport</a:t>
          </a:r>
        </a:p>
      </dgm:t>
    </dgm:pt>
    <dgm:pt modelId="{6B61C6AB-E724-46B0-9811-0CEF31C43310}" type="parTrans" cxnId="{450F89DB-E2B0-4C32-A6F5-ACCA5B763324}">
      <dgm:prSet/>
      <dgm:spPr/>
      <dgm:t>
        <a:bodyPr/>
        <a:lstStyle/>
        <a:p>
          <a:endParaRPr lang="fr-FR" sz="2400"/>
        </a:p>
      </dgm:t>
    </dgm:pt>
    <dgm:pt modelId="{3BCE6D1E-CC0E-4ED9-A920-85A9C5542A07}" type="sibTrans" cxnId="{450F89DB-E2B0-4C32-A6F5-ACCA5B763324}">
      <dgm:prSet custT="1"/>
      <dgm:spPr/>
      <dgm:t>
        <a:bodyPr/>
        <a:lstStyle/>
        <a:p>
          <a:endParaRPr lang="en-US" sz="1050" noProof="0" dirty="0"/>
        </a:p>
      </dgm:t>
    </dgm:pt>
    <dgm:pt modelId="{5A8C8514-EC18-4D9A-B812-D054E3C027E4}">
      <dgm:prSet phldrT="[Texte]" custT="1">
        <dgm:style>
          <a:lnRef idx="1">
            <a:schemeClr val="accent1"/>
          </a:lnRef>
          <a:fillRef idx="2">
            <a:schemeClr val="accent1"/>
          </a:fillRef>
          <a:effectRef idx="1">
            <a:schemeClr val="accent1"/>
          </a:effectRef>
          <a:fontRef idx="minor">
            <a:schemeClr val="dk1"/>
          </a:fontRef>
        </dgm:style>
      </dgm:prSet>
      <dgm:spPr/>
      <dgm:t>
        <a:bodyPr/>
        <a:lstStyle/>
        <a:p>
          <a:r>
            <a:rPr lang="en-US" sz="1600" noProof="0" dirty="0"/>
            <a:t>Distribution</a:t>
          </a:r>
        </a:p>
      </dgm:t>
    </dgm:pt>
    <dgm:pt modelId="{CA4BB98C-E1F6-4A03-8874-E7CA2361034B}" type="parTrans" cxnId="{EBBA79EC-B356-4AC5-B826-8222F48D28AB}">
      <dgm:prSet/>
      <dgm:spPr/>
      <dgm:t>
        <a:bodyPr/>
        <a:lstStyle/>
        <a:p>
          <a:endParaRPr lang="fr-FR" sz="2400"/>
        </a:p>
      </dgm:t>
    </dgm:pt>
    <dgm:pt modelId="{C97B6A87-284E-454F-8244-5BEEDF7EBD98}" type="sibTrans" cxnId="{EBBA79EC-B356-4AC5-B826-8222F48D28AB}">
      <dgm:prSet/>
      <dgm:spPr/>
      <dgm:t>
        <a:bodyPr/>
        <a:lstStyle/>
        <a:p>
          <a:endParaRPr lang="fr-FR" sz="2400"/>
        </a:p>
      </dgm:t>
    </dgm:pt>
    <dgm:pt modelId="{192E7C1D-4EBB-4086-ABB1-BD2EA84CB610}" type="pres">
      <dgm:prSet presAssocID="{05306321-2528-4878-946E-943736BB6783}" presName="Name0" presStyleCnt="0">
        <dgm:presLayoutVars>
          <dgm:dir/>
          <dgm:resizeHandles val="exact"/>
        </dgm:presLayoutVars>
      </dgm:prSet>
      <dgm:spPr/>
    </dgm:pt>
    <dgm:pt modelId="{915D18A1-8A0A-4766-BD42-8430D67CBE11}" type="pres">
      <dgm:prSet presAssocID="{5DB77527-4262-4BB5-9B03-81FFD1FF2468}" presName="node" presStyleLbl="node1" presStyleIdx="0" presStyleCnt="5">
        <dgm:presLayoutVars>
          <dgm:bulletEnabled val="1"/>
        </dgm:presLayoutVars>
      </dgm:prSet>
      <dgm:spPr/>
    </dgm:pt>
    <dgm:pt modelId="{ACDFA5FF-6E4C-43A1-A02F-43170196BB0B}" type="pres">
      <dgm:prSet presAssocID="{A7FFD2C7-3C7D-46B9-A242-8632BAA0EE5F}" presName="sibTrans" presStyleLbl="sibTrans2D1" presStyleIdx="0" presStyleCnt="4"/>
      <dgm:spPr/>
    </dgm:pt>
    <dgm:pt modelId="{F7E78D64-FC31-4A51-B6E4-288671C56021}" type="pres">
      <dgm:prSet presAssocID="{A7FFD2C7-3C7D-46B9-A242-8632BAA0EE5F}" presName="connectorText" presStyleLbl="sibTrans2D1" presStyleIdx="0" presStyleCnt="4"/>
      <dgm:spPr/>
    </dgm:pt>
    <dgm:pt modelId="{7285AF0E-69D0-4BFB-A0BE-D703194E140B}" type="pres">
      <dgm:prSet presAssocID="{0C255B7F-63FB-4CCC-AA5A-516A7D18CC5C}" presName="node" presStyleLbl="node1" presStyleIdx="1" presStyleCnt="5">
        <dgm:presLayoutVars>
          <dgm:bulletEnabled val="1"/>
        </dgm:presLayoutVars>
      </dgm:prSet>
      <dgm:spPr/>
    </dgm:pt>
    <dgm:pt modelId="{9631F5B9-9D3A-45B5-93B2-6F8BCE01B631}" type="pres">
      <dgm:prSet presAssocID="{DECB0952-4EF2-4DB2-A508-DD226DE89A54}" presName="sibTrans" presStyleLbl="sibTrans2D1" presStyleIdx="1" presStyleCnt="4"/>
      <dgm:spPr/>
    </dgm:pt>
    <dgm:pt modelId="{98B70B74-452B-43EE-9F53-66DAD620E63B}" type="pres">
      <dgm:prSet presAssocID="{DECB0952-4EF2-4DB2-A508-DD226DE89A54}" presName="connectorText" presStyleLbl="sibTrans2D1" presStyleIdx="1" presStyleCnt="4"/>
      <dgm:spPr/>
    </dgm:pt>
    <dgm:pt modelId="{8623886B-04C0-4FE6-99B2-CB4EB437166F}" type="pres">
      <dgm:prSet presAssocID="{A4BAC667-7FBB-441D-9A9B-30BB43477A80}" presName="node" presStyleLbl="node1" presStyleIdx="2" presStyleCnt="5">
        <dgm:presLayoutVars>
          <dgm:bulletEnabled val="1"/>
        </dgm:presLayoutVars>
      </dgm:prSet>
      <dgm:spPr/>
    </dgm:pt>
    <dgm:pt modelId="{52089D58-2B17-4ED3-B94E-5C42A76580C6}" type="pres">
      <dgm:prSet presAssocID="{997F908A-8853-4704-A272-A7F14E640D18}" presName="sibTrans" presStyleLbl="sibTrans2D1" presStyleIdx="2" presStyleCnt="4"/>
      <dgm:spPr/>
    </dgm:pt>
    <dgm:pt modelId="{C5311C44-01E6-4236-8017-A93842200152}" type="pres">
      <dgm:prSet presAssocID="{997F908A-8853-4704-A272-A7F14E640D18}" presName="connectorText" presStyleLbl="sibTrans2D1" presStyleIdx="2" presStyleCnt="4"/>
      <dgm:spPr/>
    </dgm:pt>
    <dgm:pt modelId="{1A061BE2-C5D0-4798-B051-DF1BDA04007D}" type="pres">
      <dgm:prSet presAssocID="{B4C9E229-0913-418E-87B9-DF6216D455C6}" presName="node" presStyleLbl="node1" presStyleIdx="3" presStyleCnt="5">
        <dgm:presLayoutVars>
          <dgm:bulletEnabled val="1"/>
        </dgm:presLayoutVars>
      </dgm:prSet>
      <dgm:spPr/>
    </dgm:pt>
    <dgm:pt modelId="{6FA299A4-E946-47B9-B6B3-D85CE7620538}" type="pres">
      <dgm:prSet presAssocID="{3BCE6D1E-CC0E-4ED9-A920-85A9C5542A07}" presName="sibTrans" presStyleLbl="sibTrans2D1" presStyleIdx="3" presStyleCnt="4"/>
      <dgm:spPr/>
    </dgm:pt>
    <dgm:pt modelId="{6DA83AD1-4B05-4F79-AD86-06CB45804692}" type="pres">
      <dgm:prSet presAssocID="{3BCE6D1E-CC0E-4ED9-A920-85A9C5542A07}" presName="connectorText" presStyleLbl="sibTrans2D1" presStyleIdx="3" presStyleCnt="4"/>
      <dgm:spPr/>
    </dgm:pt>
    <dgm:pt modelId="{B6DDD352-AFC5-4C3D-9E9E-7672D8074FB4}" type="pres">
      <dgm:prSet presAssocID="{5A8C8514-EC18-4D9A-B812-D054E3C027E4}" presName="node" presStyleLbl="node1" presStyleIdx="4" presStyleCnt="5">
        <dgm:presLayoutVars>
          <dgm:bulletEnabled val="1"/>
        </dgm:presLayoutVars>
      </dgm:prSet>
      <dgm:spPr/>
    </dgm:pt>
  </dgm:ptLst>
  <dgm:cxnLst>
    <dgm:cxn modelId="{E7BE1901-8911-4D18-ADF6-BFD5C1158B6F}" type="presOf" srcId="{3BCE6D1E-CC0E-4ED9-A920-85A9C5542A07}" destId="{6DA83AD1-4B05-4F79-AD86-06CB45804692}" srcOrd="1" destOrd="0" presId="urn:microsoft.com/office/officeart/2005/8/layout/process1"/>
    <dgm:cxn modelId="{4D18120A-3EE3-4783-8A65-3F51CF187F9B}" type="presOf" srcId="{DECB0952-4EF2-4DB2-A508-DD226DE89A54}" destId="{98B70B74-452B-43EE-9F53-66DAD620E63B}" srcOrd="1" destOrd="0" presId="urn:microsoft.com/office/officeart/2005/8/layout/process1"/>
    <dgm:cxn modelId="{29CCD415-7279-4A5D-8E1D-8D7AA351A967}" srcId="{05306321-2528-4878-946E-943736BB6783}" destId="{5DB77527-4262-4BB5-9B03-81FFD1FF2468}" srcOrd="0" destOrd="0" parTransId="{73851E6D-EB09-4CE9-9631-5BEEEE866E8A}" sibTransId="{A7FFD2C7-3C7D-46B9-A242-8632BAA0EE5F}"/>
    <dgm:cxn modelId="{767B852E-5CB9-4B30-A72F-5F580B421EAE}" type="presOf" srcId="{5DB77527-4262-4BB5-9B03-81FFD1FF2468}" destId="{915D18A1-8A0A-4766-BD42-8430D67CBE11}" srcOrd="0" destOrd="0" presId="urn:microsoft.com/office/officeart/2005/8/layout/process1"/>
    <dgm:cxn modelId="{A5F44A60-AB77-457C-830C-C090CA6B224B}" type="presOf" srcId="{5A8C8514-EC18-4D9A-B812-D054E3C027E4}" destId="{B6DDD352-AFC5-4C3D-9E9E-7672D8074FB4}" srcOrd="0" destOrd="0" presId="urn:microsoft.com/office/officeart/2005/8/layout/process1"/>
    <dgm:cxn modelId="{69E58364-9751-4587-80B1-7A1CB032E243}" type="presOf" srcId="{05306321-2528-4878-946E-943736BB6783}" destId="{192E7C1D-4EBB-4086-ABB1-BD2EA84CB610}" srcOrd="0" destOrd="0" presId="urn:microsoft.com/office/officeart/2005/8/layout/process1"/>
    <dgm:cxn modelId="{90C8B866-E57F-421C-9929-B207F71A635F}" type="presOf" srcId="{997F908A-8853-4704-A272-A7F14E640D18}" destId="{C5311C44-01E6-4236-8017-A93842200152}" srcOrd="1" destOrd="0" presId="urn:microsoft.com/office/officeart/2005/8/layout/process1"/>
    <dgm:cxn modelId="{F0302D95-9F41-4300-8036-37AA977BCF83}" type="presOf" srcId="{A7FFD2C7-3C7D-46B9-A242-8632BAA0EE5F}" destId="{F7E78D64-FC31-4A51-B6E4-288671C56021}" srcOrd="1" destOrd="0" presId="urn:microsoft.com/office/officeart/2005/8/layout/process1"/>
    <dgm:cxn modelId="{6A577AA7-5349-45B9-86F2-6FCB16B40F66}" type="presOf" srcId="{0C255B7F-63FB-4CCC-AA5A-516A7D18CC5C}" destId="{7285AF0E-69D0-4BFB-A0BE-D703194E140B}" srcOrd="0" destOrd="0" presId="urn:microsoft.com/office/officeart/2005/8/layout/process1"/>
    <dgm:cxn modelId="{7870E3AA-F4D6-4CA0-81F0-65DC3198747C}" type="presOf" srcId="{3BCE6D1E-CC0E-4ED9-A920-85A9C5542A07}" destId="{6FA299A4-E946-47B9-B6B3-D85CE7620538}" srcOrd="0" destOrd="0" presId="urn:microsoft.com/office/officeart/2005/8/layout/process1"/>
    <dgm:cxn modelId="{C112EFD4-73EF-4436-B531-8E76F14F68EB}" type="presOf" srcId="{997F908A-8853-4704-A272-A7F14E640D18}" destId="{52089D58-2B17-4ED3-B94E-5C42A76580C6}" srcOrd="0" destOrd="0" presId="urn:microsoft.com/office/officeart/2005/8/layout/process1"/>
    <dgm:cxn modelId="{9B72E8D6-18D9-4466-BE14-66E236253155}" srcId="{05306321-2528-4878-946E-943736BB6783}" destId="{A4BAC667-7FBB-441D-9A9B-30BB43477A80}" srcOrd="2" destOrd="0" parTransId="{2543A395-DDCB-4AB2-AD38-049AF3C71253}" sibTransId="{997F908A-8853-4704-A272-A7F14E640D18}"/>
    <dgm:cxn modelId="{61F4F7D9-2352-4AE4-A89C-400F34496723}" type="presOf" srcId="{DECB0952-4EF2-4DB2-A508-DD226DE89A54}" destId="{9631F5B9-9D3A-45B5-93B2-6F8BCE01B631}" srcOrd="0" destOrd="0" presId="urn:microsoft.com/office/officeart/2005/8/layout/process1"/>
    <dgm:cxn modelId="{C53DF5DA-C0F8-4CFA-94BA-50991F8E6813}" type="presOf" srcId="{A4BAC667-7FBB-441D-9A9B-30BB43477A80}" destId="{8623886B-04C0-4FE6-99B2-CB4EB437166F}" srcOrd="0" destOrd="0" presId="urn:microsoft.com/office/officeart/2005/8/layout/process1"/>
    <dgm:cxn modelId="{C6423CDB-E6C1-4163-89EB-475805A1702D}" type="presOf" srcId="{A7FFD2C7-3C7D-46B9-A242-8632BAA0EE5F}" destId="{ACDFA5FF-6E4C-43A1-A02F-43170196BB0B}" srcOrd="0" destOrd="0" presId="urn:microsoft.com/office/officeart/2005/8/layout/process1"/>
    <dgm:cxn modelId="{450F89DB-E2B0-4C32-A6F5-ACCA5B763324}" srcId="{05306321-2528-4878-946E-943736BB6783}" destId="{B4C9E229-0913-418E-87B9-DF6216D455C6}" srcOrd="3" destOrd="0" parTransId="{6B61C6AB-E724-46B0-9811-0CEF31C43310}" sibTransId="{3BCE6D1E-CC0E-4ED9-A920-85A9C5542A07}"/>
    <dgm:cxn modelId="{B8DF53E1-AEAA-4DF1-9495-B4AD32C647C3}" type="presOf" srcId="{B4C9E229-0913-418E-87B9-DF6216D455C6}" destId="{1A061BE2-C5D0-4798-B051-DF1BDA04007D}" srcOrd="0" destOrd="0" presId="urn:microsoft.com/office/officeart/2005/8/layout/process1"/>
    <dgm:cxn modelId="{3A0DDDE1-B076-4E3B-9CF3-36A1F0D1E3BC}" srcId="{05306321-2528-4878-946E-943736BB6783}" destId="{0C255B7F-63FB-4CCC-AA5A-516A7D18CC5C}" srcOrd="1" destOrd="0" parTransId="{988A711B-52C5-4158-A12B-D2A8144011B6}" sibTransId="{DECB0952-4EF2-4DB2-A508-DD226DE89A54}"/>
    <dgm:cxn modelId="{EBBA79EC-B356-4AC5-B826-8222F48D28AB}" srcId="{05306321-2528-4878-946E-943736BB6783}" destId="{5A8C8514-EC18-4D9A-B812-D054E3C027E4}" srcOrd="4" destOrd="0" parTransId="{CA4BB98C-E1F6-4A03-8874-E7CA2361034B}" sibTransId="{C97B6A87-284E-454F-8244-5BEEDF7EBD98}"/>
    <dgm:cxn modelId="{C61EF817-6FA6-40CD-9396-5AB87E5D49F2}" type="presParOf" srcId="{192E7C1D-4EBB-4086-ABB1-BD2EA84CB610}" destId="{915D18A1-8A0A-4766-BD42-8430D67CBE11}" srcOrd="0" destOrd="0" presId="urn:microsoft.com/office/officeart/2005/8/layout/process1"/>
    <dgm:cxn modelId="{E5DCD215-1BBE-4E16-B620-9370598ECD1F}" type="presParOf" srcId="{192E7C1D-4EBB-4086-ABB1-BD2EA84CB610}" destId="{ACDFA5FF-6E4C-43A1-A02F-43170196BB0B}" srcOrd="1" destOrd="0" presId="urn:microsoft.com/office/officeart/2005/8/layout/process1"/>
    <dgm:cxn modelId="{3B800B67-F952-4186-8466-51B838D7B0D8}" type="presParOf" srcId="{ACDFA5FF-6E4C-43A1-A02F-43170196BB0B}" destId="{F7E78D64-FC31-4A51-B6E4-288671C56021}" srcOrd="0" destOrd="0" presId="urn:microsoft.com/office/officeart/2005/8/layout/process1"/>
    <dgm:cxn modelId="{DED0BC72-9187-45E3-B415-EF7ED4C7A9F3}" type="presParOf" srcId="{192E7C1D-4EBB-4086-ABB1-BD2EA84CB610}" destId="{7285AF0E-69D0-4BFB-A0BE-D703194E140B}" srcOrd="2" destOrd="0" presId="urn:microsoft.com/office/officeart/2005/8/layout/process1"/>
    <dgm:cxn modelId="{F5A50044-EE17-4BE0-B520-09697FD40493}" type="presParOf" srcId="{192E7C1D-4EBB-4086-ABB1-BD2EA84CB610}" destId="{9631F5B9-9D3A-45B5-93B2-6F8BCE01B631}" srcOrd="3" destOrd="0" presId="urn:microsoft.com/office/officeart/2005/8/layout/process1"/>
    <dgm:cxn modelId="{5B1C4A9B-16B8-4C15-A026-663AB401265F}" type="presParOf" srcId="{9631F5B9-9D3A-45B5-93B2-6F8BCE01B631}" destId="{98B70B74-452B-43EE-9F53-66DAD620E63B}" srcOrd="0" destOrd="0" presId="urn:microsoft.com/office/officeart/2005/8/layout/process1"/>
    <dgm:cxn modelId="{9CF50343-A732-4279-8EF9-6CF50E708F1D}" type="presParOf" srcId="{192E7C1D-4EBB-4086-ABB1-BD2EA84CB610}" destId="{8623886B-04C0-4FE6-99B2-CB4EB437166F}" srcOrd="4" destOrd="0" presId="urn:microsoft.com/office/officeart/2005/8/layout/process1"/>
    <dgm:cxn modelId="{53C7FCC3-CEEA-4B41-B0DA-842343296FB6}" type="presParOf" srcId="{192E7C1D-4EBB-4086-ABB1-BD2EA84CB610}" destId="{52089D58-2B17-4ED3-B94E-5C42A76580C6}" srcOrd="5" destOrd="0" presId="urn:microsoft.com/office/officeart/2005/8/layout/process1"/>
    <dgm:cxn modelId="{EA03E3CD-3566-4330-930B-B4A7B94AFE57}" type="presParOf" srcId="{52089D58-2B17-4ED3-B94E-5C42A76580C6}" destId="{C5311C44-01E6-4236-8017-A93842200152}" srcOrd="0" destOrd="0" presId="urn:microsoft.com/office/officeart/2005/8/layout/process1"/>
    <dgm:cxn modelId="{542DAA56-98CD-453B-A691-7894A4CF9DC7}" type="presParOf" srcId="{192E7C1D-4EBB-4086-ABB1-BD2EA84CB610}" destId="{1A061BE2-C5D0-4798-B051-DF1BDA04007D}" srcOrd="6" destOrd="0" presId="urn:microsoft.com/office/officeart/2005/8/layout/process1"/>
    <dgm:cxn modelId="{080D20C3-5097-405E-A77C-1AFAE6315CD8}" type="presParOf" srcId="{192E7C1D-4EBB-4086-ABB1-BD2EA84CB610}" destId="{6FA299A4-E946-47B9-B6B3-D85CE7620538}" srcOrd="7" destOrd="0" presId="urn:microsoft.com/office/officeart/2005/8/layout/process1"/>
    <dgm:cxn modelId="{4FBEA6CA-A252-4367-B157-D2452F1024DB}" type="presParOf" srcId="{6FA299A4-E946-47B9-B6B3-D85CE7620538}" destId="{6DA83AD1-4B05-4F79-AD86-06CB45804692}" srcOrd="0" destOrd="0" presId="urn:microsoft.com/office/officeart/2005/8/layout/process1"/>
    <dgm:cxn modelId="{E7B57CC8-265C-42A2-BA99-9B13E7AF7318}" type="presParOf" srcId="{192E7C1D-4EBB-4086-ABB1-BD2EA84CB610}" destId="{B6DDD352-AFC5-4C3D-9E9E-7672D8074FB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18A1-8A0A-4766-BD42-8430D67CBE11}">
      <dsp:nvSpPr>
        <dsp:cNvPr id="0" name=""/>
        <dsp:cNvSpPr/>
      </dsp:nvSpPr>
      <dsp:spPr>
        <a:xfrm>
          <a:off x="4156"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Needs assessment</a:t>
          </a:r>
        </a:p>
      </dsp:txBody>
      <dsp:txXfrm>
        <a:off x="26802" y="410133"/>
        <a:ext cx="1243368" cy="727904"/>
      </dsp:txXfrm>
    </dsp:sp>
    <dsp:sp modelId="{ACDFA5FF-6E4C-43A1-A02F-43170196BB0B}">
      <dsp:nvSpPr>
        <dsp:cNvPr id="0" name=""/>
        <dsp:cNvSpPr/>
      </dsp:nvSpPr>
      <dsp:spPr>
        <a:xfrm>
          <a:off x="1421682"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1421682" y="678209"/>
        <a:ext cx="191237" cy="191753"/>
      </dsp:txXfrm>
    </dsp:sp>
    <dsp:sp modelId="{7285AF0E-69D0-4BFB-A0BE-D703194E140B}">
      <dsp:nvSpPr>
        <dsp:cNvPr id="0" name=""/>
        <dsp:cNvSpPr/>
      </dsp:nvSpPr>
      <dsp:spPr>
        <a:xfrm>
          <a:off x="1808280" y="387487"/>
          <a:ext cx="1288660" cy="773196"/>
        </a:xfrm>
        <a:prstGeom prst="roundRect">
          <a:avLst>
            <a:gd name="adj" fmla="val 10000"/>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Purchase</a:t>
          </a:r>
        </a:p>
      </dsp:txBody>
      <dsp:txXfrm>
        <a:off x="1830926" y="410133"/>
        <a:ext cx="1243368" cy="727904"/>
      </dsp:txXfrm>
    </dsp:sp>
    <dsp:sp modelId="{9631F5B9-9D3A-45B5-93B2-6F8BCE01B631}">
      <dsp:nvSpPr>
        <dsp:cNvPr id="0" name=""/>
        <dsp:cNvSpPr/>
      </dsp:nvSpPr>
      <dsp:spPr>
        <a:xfrm>
          <a:off x="3225806"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3225806" y="678209"/>
        <a:ext cx="191237" cy="191753"/>
      </dsp:txXfrm>
    </dsp:sp>
    <dsp:sp modelId="{8623886B-04C0-4FE6-99B2-CB4EB437166F}">
      <dsp:nvSpPr>
        <dsp:cNvPr id="0" name=""/>
        <dsp:cNvSpPr/>
      </dsp:nvSpPr>
      <dsp:spPr>
        <a:xfrm>
          <a:off x="3612404" y="387487"/>
          <a:ext cx="1288660" cy="7731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Storage</a:t>
          </a:r>
        </a:p>
      </dsp:txBody>
      <dsp:txXfrm>
        <a:off x="3635050" y="410133"/>
        <a:ext cx="1243368" cy="727904"/>
      </dsp:txXfrm>
    </dsp:sp>
    <dsp:sp modelId="{52089D58-2B17-4ED3-B94E-5C42A76580C6}">
      <dsp:nvSpPr>
        <dsp:cNvPr id="0" name=""/>
        <dsp:cNvSpPr/>
      </dsp:nvSpPr>
      <dsp:spPr>
        <a:xfrm>
          <a:off x="5029931"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5029931" y="678209"/>
        <a:ext cx="191237" cy="191753"/>
      </dsp:txXfrm>
    </dsp:sp>
    <dsp:sp modelId="{1A061BE2-C5D0-4798-B051-DF1BDA04007D}">
      <dsp:nvSpPr>
        <dsp:cNvPr id="0" name=""/>
        <dsp:cNvSpPr/>
      </dsp:nvSpPr>
      <dsp:spPr>
        <a:xfrm>
          <a:off x="5416529"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Transport</a:t>
          </a:r>
        </a:p>
      </dsp:txBody>
      <dsp:txXfrm>
        <a:off x="5439175" y="410133"/>
        <a:ext cx="1243368" cy="727904"/>
      </dsp:txXfrm>
    </dsp:sp>
    <dsp:sp modelId="{6FA299A4-E946-47B9-B6B3-D85CE7620538}">
      <dsp:nvSpPr>
        <dsp:cNvPr id="0" name=""/>
        <dsp:cNvSpPr/>
      </dsp:nvSpPr>
      <dsp:spPr>
        <a:xfrm>
          <a:off x="6834055" y="614292"/>
          <a:ext cx="273195" cy="3195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noProof="0" dirty="0"/>
        </a:p>
      </dsp:txBody>
      <dsp:txXfrm>
        <a:off x="6834055" y="678209"/>
        <a:ext cx="191237" cy="191753"/>
      </dsp:txXfrm>
    </dsp:sp>
    <dsp:sp modelId="{B6DDD352-AFC5-4C3D-9E9E-7672D8074FB4}">
      <dsp:nvSpPr>
        <dsp:cNvPr id="0" name=""/>
        <dsp:cNvSpPr/>
      </dsp:nvSpPr>
      <dsp:spPr>
        <a:xfrm>
          <a:off x="7220653" y="387487"/>
          <a:ext cx="1288660" cy="77319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t>Distribution</a:t>
          </a:r>
        </a:p>
      </dsp:txBody>
      <dsp:txXfrm>
        <a:off x="7243299" y="410133"/>
        <a:ext cx="1243368" cy="72790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209417-7D11-4508-9DFF-27BB3CA489B8}" type="datetimeFigureOut">
              <a:rPr lang="fr-FR" smtClean="0"/>
              <a:t>15/05/2018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047F97-C851-4ECD-8641-3D62121645B8}" type="slidenum">
              <a:rPr lang="fr-FR" smtClean="0"/>
              <a:t>‹#›</a:t>
            </a:fld>
            <a:endParaRPr lang="fr-FR"/>
          </a:p>
        </p:txBody>
      </p:sp>
    </p:spTree>
    <p:extLst>
      <p:ext uri="{BB962C8B-B14F-4D97-AF65-F5344CB8AC3E}">
        <p14:creationId xmlns:p14="http://schemas.microsoft.com/office/powerpoint/2010/main" val="56084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599EFE-4684-4CFC-8AB3-0B3A030F89DD}" type="datetimeFigureOut">
              <a:rPr lang="fr-FR" smtClean="0"/>
              <a:pPr/>
              <a:t>15/05/2018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EEBF9A-0934-4E84-90AB-00BCB63AFCCD}" type="slidenum">
              <a:rPr lang="fr-FR" smtClean="0"/>
              <a:pPr/>
              <a:t>‹#›</a:t>
            </a:fld>
            <a:endParaRPr lang="fr-FR"/>
          </a:p>
        </p:txBody>
      </p:sp>
    </p:spTree>
    <p:extLst>
      <p:ext uri="{BB962C8B-B14F-4D97-AF65-F5344CB8AC3E}">
        <p14:creationId xmlns:p14="http://schemas.microsoft.com/office/powerpoint/2010/main" val="3661094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8EEBF9A-0934-4E84-90AB-00BCB63AFCCD}" type="slidenum">
              <a:rPr lang="fr-FR" smtClean="0"/>
              <a:pPr/>
              <a:t>2</a:t>
            </a:fld>
            <a:endParaRPr lang="fr-FR"/>
          </a:p>
        </p:txBody>
      </p:sp>
    </p:spTree>
    <p:extLst>
      <p:ext uri="{BB962C8B-B14F-4D97-AF65-F5344CB8AC3E}">
        <p14:creationId xmlns:p14="http://schemas.microsoft.com/office/powerpoint/2010/main" val="341289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Security situation (evaluate the security situation in the affected area and check the level of security phases in the area and in the country. The security situation must be reassessed periodically)</a:t>
            </a:r>
          </a:p>
          <a:p>
            <a:endParaRPr lang="en-US" dirty="0"/>
          </a:p>
        </p:txBody>
      </p:sp>
      <p:sp>
        <p:nvSpPr>
          <p:cNvPr id="4" name="Slide Number Placeholder 3"/>
          <p:cNvSpPr>
            <a:spLocks noGrp="1"/>
          </p:cNvSpPr>
          <p:nvPr>
            <p:ph type="sldNum" sz="quarter" idx="10"/>
          </p:nvPr>
        </p:nvSpPr>
        <p:spPr/>
        <p:txBody>
          <a:bodyPr/>
          <a:lstStyle/>
          <a:p>
            <a:fld id="{48EEBF9A-0934-4E84-90AB-00BCB63AFCCD}" type="slidenum">
              <a:rPr lang="fr-FR" smtClean="0"/>
              <a:pPr/>
              <a:t>9</a:t>
            </a:fld>
            <a:endParaRPr lang="fr-FR"/>
          </a:p>
        </p:txBody>
      </p:sp>
    </p:spTree>
    <p:extLst>
      <p:ext uri="{BB962C8B-B14F-4D97-AF65-F5344CB8AC3E}">
        <p14:creationId xmlns:p14="http://schemas.microsoft.com/office/powerpoint/2010/main" val="32120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EEBF9A-0934-4E84-90AB-00BCB63AFCCD}" type="slidenum">
              <a:rPr lang="fr-FR" smtClean="0"/>
              <a:pPr/>
              <a:t>10</a:t>
            </a:fld>
            <a:endParaRPr lang="fr-FR"/>
          </a:p>
        </p:txBody>
      </p:sp>
    </p:spTree>
    <p:extLst>
      <p:ext uri="{BB962C8B-B14F-4D97-AF65-F5344CB8AC3E}">
        <p14:creationId xmlns:p14="http://schemas.microsoft.com/office/powerpoint/2010/main" val="2655222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10"/>
          </p:nvPr>
        </p:nvSpPr>
        <p:spPr/>
        <p:txBody>
          <a:bodyPr/>
          <a:lstStyle/>
          <a:p>
            <a:fld id="{EC11F7D2-F465-44A2-8C60-3B686C6F8E13}" type="slidenum">
              <a:rPr lang="fr-CH" smtClean="0"/>
              <a:pPr/>
              <a:t>19</a:t>
            </a:fld>
            <a:endParaRPr lang="fr-CH"/>
          </a:p>
        </p:txBody>
      </p:sp>
    </p:spTree>
    <p:extLst>
      <p:ext uri="{BB962C8B-B14F-4D97-AF65-F5344CB8AC3E}">
        <p14:creationId xmlns:p14="http://schemas.microsoft.com/office/powerpoint/2010/main" val="1284009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a:lvl1pPr>
          </a:lstStyle>
          <a:p>
            <a:fld id="{641DA84D-6B13-4DF3-B65B-F09B8BB8C7B4}" type="slidenum">
              <a:rPr lang="en-US"/>
              <a:pPr/>
              <a:t>‹#›</a:t>
            </a:fld>
            <a:endParaRPr lang="en-US"/>
          </a:p>
        </p:txBody>
      </p:sp>
    </p:spTree>
    <p:extLst>
      <p:ext uri="{BB962C8B-B14F-4D97-AF65-F5344CB8AC3E}">
        <p14:creationId xmlns:p14="http://schemas.microsoft.com/office/powerpoint/2010/main" val="3926568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endParaRPr lang="en-US" dirty="0"/>
          </a:p>
        </p:txBody>
      </p:sp>
      <p:sp>
        <p:nvSpPr>
          <p:cNvPr id="6" name="Slide Number Placeholder 5"/>
          <p:cNvSpPr>
            <a:spLocks noGrp="1"/>
          </p:cNvSpPr>
          <p:nvPr>
            <p:ph type="sldNum" sz="quarter" idx="11"/>
          </p:nvPr>
        </p:nvSpPr>
        <p:spPr/>
        <p:txBody>
          <a:bodyPr/>
          <a:lstStyle>
            <a:lvl1pPr>
              <a:defRPr/>
            </a:lvl1pPr>
          </a:lstStyle>
          <a:p>
            <a:fld id="{74A7E39D-06B1-4D79-9212-016EF0155380}" type="slidenum">
              <a:rPr lang="en-US"/>
              <a:pPr/>
              <a:t>‹#›</a:t>
            </a:fld>
            <a:endParaRPr lang="en-US"/>
          </a:p>
        </p:txBody>
      </p:sp>
    </p:spTree>
    <p:extLst>
      <p:ext uri="{BB962C8B-B14F-4D97-AF65-F5344CB8AC3E}">
        <p14:creationId xmlns:p14="http://schemas.microsoft.com/office/powerpoint/2010/main" val="1766112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endParaRPr lang="en-US" dirty="0"/>
          </a:p>
        </p:txBody>
      </p:sp>
      <p:sp>
        <p:nvSpPr>
          <p:cNvPr id="5" name="Slide Number Placeholder 5"/>
          <p:cNvSpPr>
            <a:spLocks noGrp="1"/>
          </p:cNvSpPr>
          <p:nvPr>
            <p:ph type="sldNum" sz="quarter" idx="11"/>
          </p:nvPr>
        </p:nvSpPr>
        <p:spPr/>
        <p:txBody>
          <a:bodyPr/>
          <a:lstStyle>
            <a:lvl1pPr>
              <a:defRPr/>
            </a:lvl1pPr>
          </a:lstStyle>
          <a:p>
            <a:fld id="{E222C279-9B2E-4222-BA3D-98325B57B10E}" type="slidenum">
              <a:rPr lang="en-US"/>
              <a:pPr/>
              <a:t>‹#›</a:t>
            </a:fld>
            <a:endParaRPr lang="en-US"/>
          </a:p>
        </p:txBody>
      </p:sp>
    </p:spTree>
    <p:extLst>
      <p:ext uri="{BB962C8B-B14F-4D97-AF65-F5344CB8AC3E}">
        <p14:creationId xmlns:p14="http://schemas.microsoft.com/office/powerpoint/2010/main" val="3722402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endParaRPr lang="en-US"/>
          </a:p>
        </p:txBody>
      </p:sp>
      <p:sp>
        <p:nvSpPr>
          <p:cNvPr id="5" name="Slide Number Placeholder 5"/>
          <p:cNvSpPr>
            <a:spLocks noGrp="1"/>
          </p:cNvSpPr>
          <p:nvPr>
            <p:ph type="sldNum" sz="quarter" idx="11"/>
          </p:nvPr>
        </p:nvSpPr>
        <p:spPr/>
        <p:txBody>
          <a:bodyPr/>
          <a:lstStyle>
            <a:lvl1pPr>
              <a:defRPr/>
            </a:lvl1pPr>
          </a:lstStyle>
          <a:p>
            <a:fld id="{B29A1650-9120-4C96-BED5-F20E40E936B3}" type="slidenum">
              <a:rPr lang="en-US"/>
              <a:pPr/>
              <a:t>‹#›</a:t>
            </a:fld>
            <a:endParaRPr lang="en-US"/>
          </a:p>
        </p:txBody>
      </p:sp>
    </p:spTree>
    <p:extLst>
      <p:ext uri="{BB962C8B-B14F-4D97-AF65-F5344CB8AC3E}">
        <p14:creationId xmlns:p14="http://schemas.microsoft.com/office/powerpoint/2010/main" val="3391473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endParaRPr lang="en-US"/>
          </a:p>
        </p:txBody>
      </p:sp>
      <p:sp>
        <p:nvSpPr>
          <p:cNvPr id="4" name="Slide Number Placeholder 3"/>
          <p:cNvSpPr>
            <a:spLocks noGrp="1"/>
          </p:cNvSpPr>
          <p:nvPr>
            <p:ph type="sldNum" sz="quarter" idx="11"/>
          </p:nvPr>
        </p:nvSpPr>
        <p:spPr>
          <a:xfrm>
            <a:off x="8458200" y="6481763"/>
            <a:ext cx="609600" cy="365125"/>
          </a:xfrm>
        </p:spPr>
        <p:txBody>
          <a:bodyPr/>
          <a:lstStyle>
            <a:lvl1pPr>
              <a:defRPr/>
            </a:lvl1pPr>
          </a:lstStyle>
          <a:p>
            <a:fld id="{D6A613BE-47C0-4900-BDD3-FBF4F0FA4651}" type="slidenum">
              <a:rPr lang="en-US"/>
              <a:pPr/>
              <a:t>‹#›</a:t>
            </a:fld>
            <a:endParaRPr lang="en-US"/>
          </a:p>
        </p:txBody>
      </p:sp>
    </p:spTree>
    <p:extLst>
      <p:ext uri="{BB962C8B-B14F-4D97-AF65-F5344CB8AC3E}">
        <p14:creationId xmlns:p14="http://schemas.microsoft.com/office/powerpoint/2010/main" val="123053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p:cNvSpPr>
            <a:spLocks noGrp="1"/>
          </p:cNvSpPr>
          <p:nvPr>
            <p:ph type="ftr" sz="quarter" idx="10"/>
          </p:nvPr>
        </p:nvSpPr>
        <p:spPr/>
        <p:txBody>
          <a:bodyPr/>
          <a:lstStyle>
            <a:lvl1pPr>
              <a:defRPr smtClean="0"/>
            </a:lvl1pPr>
          </a:lstStyle>
          <a:p>
            <a:endParaRPr lang="en-US"/>
          </a:p>
        </p:txBody>
      </p:sp>
      <p:sp>
        <p:nvSpPr>
          <p:cNvPr id="5" name="Slide Number Placeholder 5"/>
          <p:cNvSpPr>
            <a:spLocks noGrp="1"/>
          </p:cNvSpPr>
          <p:nvPr>
            <p:ph type="sldNum" sz="quarter" idx="11"/>
          </p:nvPr>
        </p:nvSpPr>
        <p:spPr>
          <a:xfrm>
            <a:off x="8382000" y="6481763"/>
            <a:ext cx="609600" cy="365125"/>
          </a:xfrm>
        </p:spPr>
        <p:txBody>
          <a:bodyPr/>
          <a:lstStyle>
            <a:lvl1pPr>
              <a:defRPr/>
            </a:lvl1pPr>
          </a:lstStyle>
          <a:p>
            <a:fld id="{A710C3AC-2753-431F-B300-29CC644D809A}" type="slidenum">
              <a:rPr lang="en-US"/>
              <a:pPr/>
              <a:t>‹#›</a:t>
            </a:fld>
            <a:endParaRPr lang="en-US"/>
          </a:p>
        </p:txBody>
      </p:sp>
    </p:spTree>
    <p:extLst>
      <p:ext uri="{BB962C8B-B14F-4D97-AF65-F5344CB8AC3E}">
        <p14:creationId xmlns:p14="http://schemas.microsoft.com/office/powerpoint/2010/main" val="1722450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endParaRPr lang="en-US"/>
          </a:p>
        </p:txBody>
      </p:sp>
      <p:sp>
        <p:nvSpPr>
          <p:cNvPr id="6" name="Slide Number Placeholder 5"/>
          <p:cNvSpPr>
            <a:spLocks noGrp="1"/>
          </p:cNvSpPr>
          <p:nvPr>
            <p:ph type="sldNum" sz="quarter" idx="11"/>
          </p:nvPr>
        </p:nvSpPr>
        <p:spPr/>
        <p:txBody>
          <a:bodyPr/>
          <a:lstStyle>
            <a:lvl1pPr>
              <a:defRPr/>
            </a:lvl1pPr>
          </a:lstStyle>
          <a:p>
            <a:fld id="{2189212E-7EEF-474E-BAD5-E690FB6C06C3}" type="slidenum">
              <a:rPr lang="en-US"/>
              <a:pPr/>
              <a:t>‹#›</a:t>
            </a:fld>
            <a:endParaRPr lang="en-US"/>
          </a:p>
        </p:txBody>
      </p:sp>
    </p:spTree>
    <p:extLst>
      <p:ext uri="{BB962C8B-B14F-4D97-AF65-F5344CB8AC3E}">
        <p14:creationId xmlns:p14="http://schemas.microsoft.com/office/powerpoint/2010/main" val="3002575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t>Rapid Response Teams Training</a:t>
            </a:r>
          </a:p>
        </p:txBody>
      </p:sp>
      <p:sp>
        <p:nvSpPr>
          <p:cNvPr id="4" name="Slide Number Placeholder 5"/>
          <p:cNvSpPr>
            <a:spLocks noGrp="1"/>
          </p:cNvSpPr>
          <p:nvPr>
            <p:ph type="sldNum" sz="quarter" idx="11"/>
          </p:nvPr>
        </p:nvSpPr>
        <p:spPr/>
        <p:txBody>
          <a:bodyPr/>
          <a:lstStyle>
            <a:lvl1pPr>
              <a:defRPr/>
            </a:lvl1pPr>
          </a:lstStyle>
          <a:p>
            <a:fld id="{F3DD2E3D-E5A4-4523-9208-FA5290DDA112}" type="slidenum">
              <a:rPr lang="en-US"/>
              <a:pPr/>
              <a:t>‹#›</a:t>
            </a:fld>
            <a:endParaRPr lang="en-US"/>
          </a:p>
        </p:txBody>
      </p:sp>
    </p:spTree>
    <p:extLst>
      <p:ext uri="{BB962C8B-B14F-4D97-AF65-F5344CB8AC3E}">
        <p14:creationId xmlns:p14="http://schemas.microsoft.com/office/powerpoint/2010/main" val="1022297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endParaRPr lang="en-US"/>
          </a:p>
        </p:txBody>
      </p:sp>
      <p:sp>
        <p:nvSpPr>
          <p:cNvPr id="8" name="Slide Number Placeholder 5"/>
          <p:cNvSpPr>
            <a:spLocks noGrp="1"/>
          </p:cNvSpPr>
          <p:nvPr>
            <p:ph type="sldNum" sz="quarter" idx="11"/>
          </p:nvPr>
        </p:nvSpPr>
        <p:spPr/>
        <p:txBody>
          <a:bodyPr/>
          <a:lstStyle>
            <a:lvl1pPr>
              <a:defRPr/>
            </a:lvl1pPr>
          </a:lstStyle>
          <a:p>
            <a:fld id="{49D5047A-0E25-4095-99E5-D461DD111D74}" type="slidenum">
              <a:rPr lang="en-US"/>
              <a:pPr/>
              <a:t>‹#›</a:t>
            </a:fld>
            <a:endParaRPr lang="en-US"/>
          </a:p>
        </p:txBody>
      </p:sp>
    </p:spTree>
    <p:extLst>
      <p:ext uri="{BB962C8B-B14F-4D97-AF65-F5344CB8AC3E}">
        <p14:creationId xmlns:p14="http://schemas.microsoft.com/office/powerpoint/2010/main" val="285998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endParaRPr lang="en-US"/>
          </a:p>
        </p:txBody>
      </p:sp>
      <p:sp>
        <p:nvSpPr>
          <p:cNvPr id="4" name="Slide Number Placeholder 5"/>
          <p:cNvSpPr>
            <a:spLocks noGrp="1"/>
          </p:cNvSpPr>
          <p:nvPr>
            <p:ph type="sldNum" sz="quarter" idx="11"/>
          </p:nvPr>
        </p:nvSpPr>
        <p:spPr/>
        <p:txBody>
          <a:bodyPr/>
          <a:lstStyle>
            <a:lvl1pPr>
              <a:defRPr/>
            </a:lvl1pPr>
          </a:lstStyle>
          <a:p>
            <a:fld id="{3E9BC9DD-E369-4672-B478-B546514F658F}" type="slidenum">
              <a:rPr lang="en-US"/>
              <a:pPr/>
              <a:t>‹#›</a:t>
            </a:fld>
            <a:endParaRPr lang="en-US"/>
          </a:p>
        </p:txBody>
      </p:sp>
    </p:spTree>
    <p:extLst>
      <p:ext uri="{BB962C8B-B14F-4D97-AF65-F5344CB8AC3E}">
        <p14:creationId xmlns:p14="http://schemas.microsoft.com/office/powerpoint/2010/main" val="1346991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endParaRPr lang="en-US" dirty="0"/>
          </a:p>
        </p:txBody>
      </p:sp>
      <p:sp>
        <p:nvSpPr>
          <p:cNvPr id="3" name="Slide Number Placeholder 5"/>
          <p:cNvSpPr>
            <a:spLocks noGrp="1"/>
          </p:cNvSpPr>
          <p:nvPr>
            <p:ph type="sldNum" sz="quarter" idx="11"/>
          </p:nvPr>
        </p:nvSpPr>
        <p:spPr/>
        <p:txBody>
          <a:bodyPr/>
          <a:lstStyle>
            <a:lvl1pPr>
              <a:defRPr/>
            </a:lvl1pPr>
          </a:lstStyle>
          <a:p>
            <a:fld id="{E1718731-5FE6-492D-BD72-52B453B01C98}" type="slidenum">
              <a:rPr lang="en-US"/>
              <a:pPr/>
              <a:t>‹#›</a:t>
            </a:fld>
            <a:endParaRPr lang="en-US"/>
          </a:p>
        </p:txBody>
      </p:sp>
    </p:spTree>
    <p:extLst>
      <p:ext uri="{BB962C8B-B14F-4D97-AF65-F5344CB8AC3E}">
        <p14:creationId xmlns:p14="http://schemas.microsoft.com/office/powerpoint/2010/main" val="2913891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endParaRPr lang="en-US" dirty="0"/>
          </a:p>
        </p:txBody>
      </p:sp>
      <p:sp>
        <p:nvSpPr>
          <p:cNvPr id="6" name="Slide Number Placeholder 5"/>
          <p:cNvSpPr>
            <a:spLocks noGrp="1"/>
          </p:cNvSpPr>
          <p:nvPr>
            <p:ph type="sldNum" sz="quarter" idx="11"/>
          </p:nvPr>
        </p:nvSpPr>
        <p:spPr/>
        <p:txBody>
          <a:bodyPr/>
          <a:lstStyle>
            <a:lvl1pPr>
              <a:defRPr/>
            </a:lvl1pPr>
          </a:lstStyle>
          <a:p>
            <a:fld id="{165ABD8E-E64D-4F34-8682-135332093944}" type="slidenum">
              <a:rPr lang="en-US"/>
              <a:pPr/>
              <a:t>‹#›</a:t>
            </a:fld>
            <a:endParaRPr lang="en-US"/>
          </a:p>
        </p:txBody>
      </p:sp>
    </p:spTree>
    <p:extLst>
      <p:ext uri="{BB962C8B-B14F-4D97-AF65-F5344CB8AC3E}">
        <p14:creationId xmlns:p14="http://schemas.microsoft.com/office/powerpoint/2010/main" val="4243671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64479D6-E1AD-4E5B-A4F8-2E59461ED891}" type="slidenum">
              <a:rPr lang="en-US"/>
              <a:pPr/>
              <a:t>‹#›</a:t>
            </a:fld>
            <a:endParaRPr lang="en-US"/>
          </a:p>
        </p:txBody>
      </p:sp>
      <p:sp>
        <p:nvSpPr>
          <p:cNvPr id="7" name="Subtitle 2"/>
          <p:cNvSpPr txBox="1">
            <a:spLocks/>
          </p:cNvSpPr>
          <p:nvPr userDrawn="1"/>
        </p:nvSpPr>
        <p:spPr>
          <a:xfrm>
            <a:off x="2209800" y="6176963"/>
            <a:ext cx="42672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400">
                <a:solidFill>
                  <a:srgbClr val="FFFFFF"/>
                </a:solidFill>
                <a:ea typeface="Calibri"/>
              </a:rPr>
              <a:t>Rapid Response Teams Training</a:t>
            </a:r>
            <a:endParaRPr lang="fr-FR" sz="1400" dirty="0">
              <a:solidFill>
                <a:srgbClr val="FFFFFF"/>
              </a:solidFill>
              <a:ea typeface="Calibri"/>
            </a:endParaRP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50384FD-CC80-4B09-A768-218B646411B4}" type="slidenum">
              <a:rPr lang="en-US" sz="1600">
                <a:solidFill>
                  <a:schemeClr val="bg1"/>
                </a:solidFill>
              </a:rPr>
              <a:pPr eaLnBrk="1" hangingPunct="1"/>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0084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1200" dirty="0">
                <a:solidFill>
                  <a:schemeClr val="bg1"/>
                </a:solidFill>
                <a:latin typeface="Arial Narrow" pitchFamily="34" charset="0"/>
              </a:rPr>
              <a:t>Rapid</a:t>
            </a:r>
            <a:r>
              <a:rPr lang="fr-FR" sz="1200" baseline="0" dirty="0">
                <a:solidFill>
                  <a:schemeClr val="bg1"/>
                </a:solidFill>
                <a:latin typeface="Arial Narrow" pitchFamily="34" charset="0"/>
              </a:rPr>
              <a:t> Response Teams Training</a:t>
            </a:r>
            <a:endParaRPr lang="en-GB" sz="1200" dirty="0">
              <a:solidFill>
                <a:schemeClr val="bg1"/>
              </a:solidFill>
              <a:latin typeface="Arial Narrow" pitchFamily="34" charset="0"/>
            </a:endParaRPr>
          </a:p>
        </p:txBody>
      </p:sp>
    </p:spTree>
    <p:extLst>
      <p:ext uri="{BB962C8B-B14F-4D97-AF65-F5344CB8AC3E}">
        <p14:creationId xmlns:p14="http://schemas.microsoft.com/office/powerpoint/2010/main" val="186198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oleObject" Target="../embeddings/oleObject3.bin"/><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3.xml"/><Relationship Id="rId4" Type="http://schemas.openxmlformats.org/officeDocument/2006/relationships/hyperlink" Target="mailto:ihrhrt@who.int"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jpe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2.bin"/><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95736" y="5445224"/>
            <a:ext cx="4608512" cy="461665"/>
          </a:xfrm>
          <a:prstGeom prst="rect">
            <a:avLst/>
          </a:prstGeom>
        </p:spPr>
        <p:txBody>
          <a:bodyPr wrap="square">
            <a:spAutoFit/>
          </a:bodyPr>
          <a:lstStyle/>
          <a:p>
            <a:r>
              <a:rPr lang="fr-FR" sz="2400" dirty="0">
                <a:solidFill>
                  <a:srgbClr val="0070C0"/>
                </a:solidFill>
              </a:rPr>
              <a:t> </a:t>
            </a:r>
            <a:endParaRPr lang="fr-FR" sz="2400" dirty="0"/>
          </a:p>
        </p:txBody>
      </p:sp>
      <p:sp>
        <p:nvSpPr>
          <p:cNvPr id="6" name="Title 1"/>
          <p:cNvSpPr txBox="1">
            <a:spLocks/>
          </p:cNvSpPr>
          <p:nvPr/>
        </p:nvSpPr>
        <p:spPr>
          <a:xfrm>
            <a:off x="2769641" y="404664"/>
            <a:ext cx="6410871" cy="114404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en-US" sz="3200" b="1" dirty="0">
                <a:solidFill>
                  <a:srgbClr val="002060"/>
                </a:solidFill>
                <a:latin typeface="Arial" panose="020B0604020202020204" pitchFamily="34" charset="0"/>
                <a:cs typeface="Arial" panose="020B0604020202020204" pitchFamily="34" charset="0"/>
              </a:rPr>
              <a:t>Rapid Response Teams </a:t>
            </a:r>
            <a:r>
              <a:rPr lang="en-US" altLang="en-US" sz="3200" b="1" dirty="0">
                <a:solidFill>
                  <a:srgbClr val="0070C0"/>
                </a:solidFill>
                <a:latin typeface="Arial" panose="020B0604020202020204" pitchFamily="34" charset="0"/>
                <a:cs typeface="Arial" panose="020B0604020202020204" pitchFamily="34" charset="0"/>
              </a:rPr>
              <a:t>Training</a:t>
            </a:r>
          </a:p>
        </p:txBody>
      </p:sp>
      <p:sp>
        <p:nvSpPr>
          <p:cNvPr id="7" name="Subtitle 2"/>
          <p:cNvSpPr>
            <a:spLocks noGrp="1"/>
          </p:cNvSpPr>
          <p:nvPr>
            <p:ph type="subTitle" idx="4294967295"/>
          </p:nvPr>
        </p:nvSpPr>
        <p:spPr>
          <a:xfrm>
            <a:off x="446" y="4221088"/>
            <a:ext cx="9036050" cy="649039"/>
          </a:xfrm>
          <a:solidFill>
            <a:schemeClr val="bg1"/>
          </a:solidFill>
        </p:spPr>
        <p:txBody>
          <a:bodyPr>
            <a:noAutofit/>
          </a:bodyPr>
          <a:lstStyle/>
          <a:p>
            <a:pPr marL="0" indent="0" algn="l" eaLnBrk="1" hangingPunct="1">
              <a:buNone/>
            </a:pPr>
            <a:r>
              <a:rPr lang="en-US" altLang="en-US" b="1" dirty="0">
                <a:solidFill>
                  <a:srgbClr val="002060"/>
                </a:solidFill>
                <a:latin typeface="Arial" panose="020B0604020202020204" pitchFamily="34" charset="0"/>
                <a:cs typeface="Arial" panose="020B0604020202020204" pitchFamily="34" charset="0"/>
              </a:rPr>
              <a:t>A3.3 Role and importance of logistics for the </a:t>
            </a:r>
          </a:p>
          <a:p>
            <a:pPr marL="0" indent="0" algn="l" eaLnBrk="1" hangingPunct="1">
              <a:buNone/>
            </a:pPr>
            <a:r>
              <a:rPr lang="en-US" altLang="en-US" b="1" dirty="0">
                <a:solidFill>
                  <a:srgbClr val="002060"/>
                </a:solidFill>
                <a:latin typeface="Arial" panose="020B0604020202020204" pitchFamily="34" charset="0"/>
                <a:cs typeface="Arial" panose="020B0604020202020204" pitchFamily="34" charset="0"/>
              </a:rPr>
              <a:t>RRT</a:t>
            </a:r>
          </a:p>
        </p:txBody>
      </p:sp>
      <p:sp>
        <p:nvSpPr>
          <p:cNvPr id="2" name="TextBox 1">
            <a:extLst>
              <a:ext uri="{FF2B5EF4-FFF2-40B4-BE49-F238E27FC236}">
                <a16:creationId xmlns:a16="http://schemas.microsoft.com/office/drawing/2014/main" id="{B4B5D1D1-DA84-4F0F-A29B-6513B03A1196}"/>
              </a:ext>
            </a:extLst>
          </p:cNvPr>
          <p:cNvSpPr txBox="1"/>
          <p:nvPr/>
        </p:nvSpPr>
        <p:spPr>
          <a:xfrm>
            <a:off x="446" y="5661248"/>
            <a:ext cx="1679883" cy="307777"/>
          </a:xfrm>
          <a:prstGeom prst="rect">
            <a:avLst/>
          </a:prstGeom>
          <a:noFill/>
        </p:spPr>
        <p:txBody>
          <a:bodyPr wrap="none" rtlCol="0">
            <a:spAutoFit/>
          </a:bodyPr>
          <a:lstStyle/>
          <a:p>
            <a:r>
              <a:rPr lang="fr-FR" sz="1400" dirty="0">
                <a:solidFill>
                  <a:srgbClr val="002060"/>
                </a:solidFill>
              </a:rPr>
              <a:t>Update: 14/05/2018</a:t>
            </a:r>
            <a:endParaRPr lang="en-US" sz="1400"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79512" y="274638"/>
            <a:ext cx="8964488"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Local Purchase</a:t>
            </a:r>
            <a:b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br>
            <a:endPar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sp>
        <p:nvSpPr>
          <p:cNvPr id="3" name="Espace réservé du contenu 2"/>
          <p:cNvSpPr txBox="1">
            <a:spLocks/>
          </p:cNvSpPr>
          <p:nvPr/>
        </p:nvSpPr>
        <p:spPr>
          <a:xfrm>
            <a:off x="323528" y="980728"/>
            <a:ext cx="8496944" cy="5112568"/>
          </a:xfrm>
          <a:prstGeom prst="rect">
            <a:avLst/>
          </a:prstGeom>
        </p:spPr>
        <p:txBody>
          <a:bodyPr>
            <a:noAutofit/>
          </a:bodyPr>
          <a:lstStyle/>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Formalize </a:t>
            </a:r>
            <a:r>
              <a:rPr lang="en-US" sz="2400" dirty="0">
                <a:solidFill>
                  <a:schemeClr val="accent6">
                    <a:lumMod val="75000"/>
                  </a:schemeClr>
                </a:solidFill>
                <a:latin typeface="Arial" panose="020B0604020202020204" pitchFamily="34" charset="0"/>
                <a:cs typeface="Arial" panose="020B0604020202020204" pitchFamily="34" charset="0"/>
              </a:rPr>
              <a:t>local </a:t>
            </a:r>
            <a:r>
              <a:rPr lang="en-US" sz="2400" dirty="0">
                <a:solidFill>
                  <a:srgbClr val="002060"/>
                </a:solidFill>
                <a:latin typeface="Arial" panose="020B0604020202020204" pitchFamily="34" charset="0"/>
                <a:cs typeface="Arial" panose="020B0604020202020204" pitchFamily="34" charset="0"/>
              </a:rPr>
              <a:t>purchasing procedures. Put in place purchasing procedures adapted to emergencies </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Be aware of the </a:t>
            </a:r>
            <a:r>
              <a:rPr lang="en-US" sz="2400" dirty="0">
                <a:solidFill>
                  <a:schemeClr val="accent6">
                    <a:lumMod val="75000"/>
                  </a:schemeClr>
                </a:solidFill>
                <a:latin typeface="Arial" panose="020B0604020202020204" pitchFamily="34" charset="0"/>
                <a:cs typeface="Arial" panose="020B0604020202020204" pitchFamily="34" charset="0"/>
              </a:rPr>
              <a:t>capacity</a:t>
            </a:r>
            <a:r>
              <a:rPr lang="en-US" sz="2400" dirty="0">
                <a:solidFill>
                  <a:srgbClr val="002060"/>
                </a:solidFill>
                <a:latin typeface="Arial" panose="020B0604020202020204" pitchFamily="34" charset="0"/>
                <a:cs typeface="Arial" panose="020B0604020202020204" pitchFamily="34" charset="0"/>
              </a:rPr>
              <a:t> of the local market</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Identify and list-down suppliers of </a:t>
            </a:r>
            <a:r>
              <a:rPr lang="en-US" sz="2400" dirty="0">
                <a:solidFill>
                  <a:schemeClr val="accent6">
                    <a:lumMod val="75000"/>
                  </a:schemeClr>
                </a:solidFill>
                <a:latin typeface="Arial" panose="020B0604020202020204" pitchFamily="34" charset="0"/>
                <a:cs typeface="Arial" panose="020B0604020202020204" pitchFamily="34" charset="0"/>
              </a:rPr>
              <a:t>essential equipment </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Support reinforcement for production of specific items </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Develop </a:t>
            </a:r>
            <a:r>
              <a:rPr lang="en-US" sz="2400" dirty="0">
                <a:solidFill>
                  <a:schemeClr val="accent6">
                    <a:lumMod val="75000"/>
                  </a:schemeClr>
                </a:solidFill>
                <a:latin typeface="Arial" panose="020B0604020202020204" pitchFamily="34" charset="0"/>
                <a:cs typeface="Arial" panose="020B0604020202020204" pitchFamily="34" charset="0"/>
              </a:rPr>
              <a:t>data-base</a:t>
            </a:r>
            <a:r>
              <a:rPr lang="en-US" sz="2400" dirty="0">
                <a:solidFill>
                  <a:srgbClr val="002060"/>
                </a:solidFill>
                <a:latin typeface="Arial" panose="020B0604020202020204" pitchFamily="34" charset="0"/>
                <a:cs typeface="Arial" panose="020B0604020202020204" pitchFamily="34" charset="0"/>
              </a:rPr>
              <a:t> of suppliers and </a:t>
            </a:r>
            <a:r>
              <a:rPr lang="en-US" sz="2400" dirty="0">
                <a:solidFill>
                  <a:schemeClr val="accent6">
                    <a:lumMod val="75000"/>
                  </a:schemeClr>
                </a:solidFill>
                <a:latin typeface="Arial" panose="020B0604020202020204" pitchFamily="34" charset="0"/>
                <a:cs typeface="Arial" panose="020B0604020202020204" pitchFamily="34" charset="0"/>
              </a:rPr>
              <a:t>price list</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Prepare </a:t>
            </a:r>
            <a:r>
              <a:rPr lang="en-US" sz="2400" dirty="0">
                <a:solidFill>
                  <a:schemeClr val="accent6">
                    <a:lumMod val="75000"/>
                  </a:schemeClr>
                </a:solidFill>
                <a:latin typeface="Arial" panose="020B0604020202020204" pitchFamily="34" charset="0"/>
                <a:cs typeface="Arial" panose="020B0604020202020204" pitchFamily="34" charset="0"/>
              </a:rPr>
              <a:t>pre-established</a:t>
            </a:r>
            <a:r>
              <a:rPr lang="en-US" sz="2400" dirty="0">
                <a:solidFill>
                  <a:srgbClr val="002060"/>
                </a:solidFill>
                <a:latin typeface="Arial" panose="020B0604020202020204" pitchFamily="34" charset="0"/>
                <a:cs typeface="Arial" panose="020B0604020202020204" pitchFamily="34" charset="0"/>
              </a:rPr>
              <a:t> contracts.</a:t>
            </a:r>
          </a:p>
        </p:txBody>
      </p:sp>
      <p:graphicFrame>
        <p:nvGraphicFramePr>
          <p:cNvPr id="5" name="Diagramme 10"/>
          <p:cNvGraphicFramePr/>
          <p:nvPr>
            <p:extLst>
              <p:ext uri="{D42A27DB-BD31-4B8C-83A1-F6EECF244321}">
                <p14:modId xmlns:p14="http://schemas.microsoft.com/office/powerpoint/2010/main" val="1891987043"/>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4817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0" y="274638"/>
            <a:ext cx="9144000"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International</a:t>
            </a:r>
            <a:r>
              <a:rPr lang="en-US" sz="3600" b="1" dirty="0">
                <a:solidFill>
                  <a:srgbClr val="002060"/>
                </a:solidFill>
                <a:latin typeface="Arial" panose="020B0604020202020204" pitchFamily="34" charset="0"/>
                <a:ea typeface="+mj-ea"/>
                <a:cs typeface="Arial" panose="020B0604020202020204" pitchFamily="34" charset="0"/>
              </a:rPr>
              <a:t> Purchase</a:t>
            </a:r>
            <a:b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br>
            <a:endPar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sp>
        <p:nvSpPr>
          <p:cNvPr id="3" name="Espace réservé du contenu 2"/>
          <p:cNvSpPr txBox="1">
            <a:spLocks/>
          </p:cNvSpPr>
          <p:nvPr/>
        </p:nvSpPr>
        <p:spPr>
          <a:xfrm>
            <a:off x="323528" y="1052736"/>
            <a:ext cx="8640960" cy="4536504"/>
          </a:xfrm>
          <a:prstGeom prst="rect">
            <a:avLst/>
          </a:prstGeom>
        </p:spPr>
        <p:txBody>
          <a:bodyPr>
            <a:noAutofit/>
          </a:bodyPr>
          <a:lstStyle/>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Updated </a:t>
            </a:r>
            <a:r>
              <a:rPr lang="en-US" sz="2400" dirty="0">
                <a:solidFill>
                  <a:schemeClr val="accent6">
                    <a:lumMod val="75000"/>
                  </a:schemeClr>
                </a:solidFill>
                <a:latin typeface="Arial" panose="020B0604020202020204" pitchFamily="34" charset="0"/>
                <a:cs typeface="Arial" panose="020B0604020202020204" pitchFamily="34" charset="0"/>
              </a:rPr>
              <a:t>import </a:t>
            </a:r>
            <a:r>
              <a:rPr lang="en-US" sz="2400" dirty="0">
                <a:solidFill>
                  <a:srgbClr val="002060"/>
                </a:solidFill>
                <a:latin typeface="Arial" panose="020B0604020202020204" pitchFamily="34" charset="0"/>
                <a:cs typeface="Arial" panose="020B0604020202020204" pitchFamily="34" charset="0"/>
              </a:rPr>
              <a:t>(and export)</a:t>
            </a:r>
            <a:r>
              <a:rPr lang="en-US" sz="2400" dirty="0">
                <a:solidFill>
                  <a:schemeClr val="accent6">
                    <a:lumMod val="75000"/>
                  </a:schemeClr>
                </a:solidFill>
                <a:latin typeface="Arial" panose="020B0604020202020204" pitchFamily="34" charset="0"/>
                <a:cs typeface="Arial" panose="020B0604020202020204" pitchFamily="34" charset="0"/>
              </a:rPr>
              <a:t> procedures </a:t>
            </a:r>
            <a:r>
              <a:rPr lang="en-US" sz="2400" dirty="0">
                <a:solidFill>
                  <a:srgbClr val="002060"/>
                </a:solidFill>
                <a:latin typeface="Arial" panose="020B0604020202020204" pitchFamily="34" charset="0"/>
                <a:cs typeface="Arial" panose="020B0604020202020204" pitchFamily="34" charset="0"/>
              </a:rPr>
              <a:t>by type of product.</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Simplified (emergency) </a:t>
            </a:r>
            <a:r>
              <a:rPr lang="en-US" sz="2400" dirty="0">
                <a:solidFill>
                  <a:schemeClr val="accent6">
                    <a:lumMod val="75000"/>
                  </a:schemeClr>
                </a:solidFill>
                <a:latin typeface="Arial" panose="020B0604020202020204" pitchFamily="34" charset="0"/>
                <a:cs typeface="Arial" panose="020B0604020202020204" pitchFamily="34" charset="0"/>
              </a:rPr>
              <a:t>import procedure</a:t>
            </a:r>
            <a:r>
              <a:rPr lang="en-US" sz="2400" dirty="0">
                <a:solidFill>
                  <a:srgbClr val="002060"/>
                </a:solidFill>
                <a:latin typeface="Arial" panose="020B0604020202020204" pitchFamily="34" charset="0"/>
                <a:cs typeface="Arial" panose="020B0604020202020204" pitchFamily="34" charset="0"/>
              </a:rPr>
              <a:t>, planned or negotiated with the authorities.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Lists of </a:t>
            </a:r>
            <a:r>
              <a:rPr lang="en-US" sz="2400" dirty="0">
                <a:solidFill>
                  <a:schemeClr val="accent6">
                    <a:lumMod val="75000"/>
                  </a:schemeClr>
                </a:solidFill>
                <a:latin typeface="Arial" panose="020B0604020202020204" pitchFamily="34" charset="0"/>
                <a:cs typeface="Arial" panose="020B0604020202020204" pitchFamily="34" charset="0"/>
              </a:rPr>
              <a:t>complex items </a:t>
            </a:r>
            <a:r>
              <a:rPr lang="en-US" sz="2400" dirty="0">
                <a:solidFill>
                  <a:srgbClr val="002060"/>
                </a:solidFill>
                <a:latin typeface="Arial" panose="020B0604020202020204" pitchFamily="34" charset="0"/>
                <a:cs typeface="Arial" panose="020B0604020202020204" pitchFamily="34" charset="0"/>
              </a:rPr>
              <a:t>(strictly controlled or impossible import)</a:t>
            </a:r>
          </a:p>
          <a:p>
            <a:pPr marL="457200" indent="-457200">
              <a:buFont typeface="Arial" pitchFamily="34" charset="0"/>
              <a:buChar char="•"/>
            </a:pPr>
            <a:r>
              <a:rPr lang="en-US" sz="2400" dirty="0">
                <a:solidFill>
                  <a:schemeClr val="accent6">
                    <a:lumMod val="75000"/>
                  </a:schemeClr>
                </a:solidFill>
                <a:latin typeface="Arial" panose="020B0604020202020204" pitchFamily="34" charset="0"/>
                <a:cs typeface="Arial" panose="020B0604020202020204" pitchFamily="34" charset="0"/>
              </a:rPr>
              <a:t>Work with </a:t>
            </a:r>
            <a:r>
              <a:rPr lang="en-US" sz="2400" dirty="0">
                <a:solidFill>
                  <a:srgbClr val="002060"/>
                </a:solidFill>
                <a:latin typeface="Arial" panose="020B0604020202020204" pitchFamily="34" charset="0"/>
                <a:cs typeface="Arial" panose="020B0604020202020204" pitchFamily="34" charset="0"/>
              </a:rPr>
              <a:t>port and airport authorities (priority access)</a:t>
            </a:r>
          </a:p>
          <a:p>
            <a:pPr marL="457200" indent="-457200">
              <a:buFont typeface="Arial" pitchFamily="34" charset="0"/>
              <a:buChar char="•"/>
            </a:pPr>
            <a:r>
              <a:rPr lang="en-US" sz="2400" dirty="0">
                <a:solidFill>
                  <a:schemeClr val="accent6">
                    <a:lumMod val="75000"/>
                  </a:schemeClr>
                </a:solidFill>
                <a:latin typeface="Arial" panose="020B0604020202020204" pitchFamily="34" charset="0"/>
                <a:cs typeface="Arial" panose="020B0604020202020204" pitchFamily="34" charset="0"/>
              </a:rPr>
              <a:t>Stay informed </a:t>
            </a:r>
            <a:r>
              <a:rPr lang="en-US" sz="2400" dirty="0">
                <a:solidFill>
                  <a:srgbClr val="002060"/>
                </a:solidFill>
                <a:latin typeface="Arial" panose="020B0604020202020204" pitchFamily="34" charset="0"/>
                <a:cs typeface="Arial" panose="020B0604020202020204" pitchFamily="34" charset="0"/>
              </a:rPr>
              <a:t>about rules and regulation of import / export.</a:t>
            </a:r>
            <a:endParaRPr lang="fr-FR" sz="2400" dirty="0">
              <a:solidFill>
                <a:srgbClr val="002060"/>
              </a:solidFill>
              <a:latin typeface="Arial" panose="020B0604020202020204" pitchFamily="34" charset="0"/>
              <a:cs typeface="Arial" panose="020B0604020202020204" pitchFamily="34" charset="0"/>
            </a:endParaRPr>
          </a:p>
        </p:txBody>
      </p:sp>
      <p:graphicFrame>
        <p:nvGraphicFramePr>
          <p:cNvPr id="4" name="Diagramme 10"/>
          <p:cNvGraphicFramePr/>
          <p:nvPr>
            <p:extLst>
              <p:ext uri="{D42A27DB-BD31-4B8C-83A1-F6EECF244321}">
                <p14:modId xmlns:p14="http://schemas.microsoft.com/office/powerpoint/2010/main" val="747207651"/>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0064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79512" y="274638"/>
            <a:ext cx="8964488"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Storage</a:t>
            </a:r>
          </a:p>
        </p:txBody>
      </p:sp>
      <p:sp>
        <p:nvSpPr>
          <p:cNvPr id="3" name="Espace réservé du contenu 2"/>
          <p:cNvSpPr txBox="1">
            <a:spLocks/>
          </p:cNvSpPr>
          <p:nvPr/>
        </p:nvSpPr>
        <p:spPr>
          <a:xfrm>
            <a:off x="323528" y="908720"/>
            <a:ext cx="8640960" cy="4896544"/>
          </a:xfrm>
          <a:prstGeom prst="rect">
            <a:avLst/>
          </a:prstGeom>
        </p:spPr>
        <p:txBody>
          <a:bodyPr>
            <a:noAutofit/>
          </a:bodyPr>
          <a:lstStyle/>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Mapping </a:t>
            </a:r>
            <a:r>
              <a:rPr lang="en-US" sz="2400" dirty="0">
                <a:solidFill>
                  <a:schemeClr val="accent6">
                    <a:lumMod val="75000"/>
                  </a:schemeClr>
                </a:solidFill>
                <a:latin typeface="Arial" panose="020B0604020202020204" pitchFamily="34" charset="0"/>
                <a:cs typeface="Arial" panose="020B0604020202020204" pitchFamily="34" charset="0"/>
              </a:rPr>
              <a:t>existing warehouses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Storage c</a:t>
            </a:r>
            <a:r>
              <a:rPr lang="en-US" sz="2400" dirty="0">
                <a:solidFill>
                  <a:schemeClr val="accent6">
                    <a:lumMod val="75000"/>
                  </a:schemeClr>
                </a:solidFill>
                <a:latin typeface="Arial" panose="020B0604020202020204" pitchFamily="34" charset="0"/>
                <a:cs typeface="Arial" panose="020B0604020202020204" pitchFamily="34" charset="0"/>
              </a:rPr>
              <a:t>apacity</a:t>
            </a:r>
            <a:r>
              <a:rPr lang="en-US" sz="2400" dirty="0">
                <a:solidFill>
                  <a:srgbClr val="002060"/>
                </a:solidFill>
                <a:latin typeface="Arial" panose="020B0604020202020204" pitchFamily="34" charset="0"/>
                <a:cs typeface="Arial" panose="020B0604020202020204" pitchFamily="34" charset="0"/>
              </a:rPr>
              <a:t> (identify weaknesses)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Available space</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List of </a:t>
            </a:r>
            <a:r>
              <a:rPr lang="en-US" sz="2400" dirty="0">
                <a:solidFill>
                  <a:schemeClr val="accent6">
                    <a:lumMod val="75000"/>
                  </a:schemeClr>
                </a:solidFill>
                <a:latin typeface="Arial" panose="020B0604020202020204" pitchFamily="34" charset="0"/>
                <a:cs typeface="Arial" panose="020B0604020202020204" pitchFamily="34" charset="0"/>
              </a:rPr>
              <a:t>emergency stock</a:t>
            </a:r>
          </a:p>
          <a:p>
            <a:pPr marL="457200" indent="-457200">
              <a:buFont typeface="Arial" pitchFamily="34" charset="0"/>
              <a:buChar char="•"/>
            </a:pPr>
            <a:r>
              <a:rPr lang="en-US" sz="2400" dirty="0">
                <a:solidFill>
                  <a:schemeClr val="accent6">
                    <a:lumMod val="75000"/>
                  </a:schemeClr>
                </a:solidFill>
                <a:latin typeface="Arial" panose="020B0604020202020204" pitchFamily="34" charset="0"/>
                <a:cs typeface="Arial" panose="020B0604020202020204" pitchFamily="34" charset="0"/>
              </a:rPr>
              <a:t>Maintain</a:t>
            </a:r>
            <a:r>
              <a:rPr lang="en-US" sz="2400" dirty="0">
                <a:solidFill>
                  <a:srgbClr val="002060"/>
                </a:solidFill>
                <a:latin typeface="Arial" panose="020B0604020202020204" pitchFamily="34" charset="0"/>
                <a:cs typeface="Arial" panose="020B0604020202020204" pitchFamily="34" charset="0"/>
              </a:rPr>
              <a:t> kits, modules and </a:t>
            </a:r>
            <a:r>
              <a:rPr lang="en-US" sz="2400" dirty="0">
                <a:solidFill>
                  <a:schemeClr val="accent6">
                    <a:lumMod val="75000"/>
                  </a:schemeClr>
                </a:solidFill>
                <a:latin typeface="Arial" panose="020B0604020202020204" pitchFamily="34" charset="0"/>
                <a:cs typeface="Arial" panose="020B0604020202020204" pitchFamily="34" charset="0"/>
              </a:rPr>
              <a:t>perishable items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Review of procedures, good inventory management practices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Provide an </a:t>
            </a:r>
            <a:r>
              <a:rPr lang="en-US" sz="2400" dirty="0">
                <a:solidFill>
                  <a:schemeClr val="accent6">
                    <a:lumMod val="75000"/>
                  </a:schemeClr>
                </a:solidFill>
                <a:latin typeface="Arial" panose="020B0604020202020204" pitchFamily="34" charset="0"/>
                <a:cs typeface="Arial" panose="020B0604020202020204" pitchFamily="34" charset="0"/>
              </a:rPr>
              <a:t>administrative inventory management kit </a:t>
            </a:r>
            <a:r>
              <a:rPr lang="en-US" sz="2400" dirty="0">
                <a:solidFill>
                  <a:srgbClr val="002060"/>
                </a:solidFill>
                <a:latin typeface="Arial" panose="020B0604020202020204" pitchFamily="34" charset="0"/>
                <a:cs typeface="Arial" panose="020B0604020202020204" pitchFamily="34" charset="0"/>
              </a:rPr>
              <a:t>(opening a stock)</a:t>
            </a:r>
            <a:endParaRPr lang="fr-FR" sz="2400" dirty="0">
              <a:solidFill>
                <a:srgbClr val="002060"/>
              </a:solidFill>
              <a:latin typeface="Arial" panose="020B0604020202020204" pitchFamily="34" charset="0"/>
              <a:cs typeface="Arial" panose="020B0604020202020204" pitchFamily="34" charset="0"/>
            </a:endParaRPr>
          </a:p>
        </p:txBody>
      </p:sp>
      <p:graphicFrame>
        <p:nvGraphicFramePr>
          <p:cNvPr id="4" name="Diagramme 10"/>
          <p:cNvGraphicFramePr/>
          <p:nvPr>
            <p:extLst>
              <p:ext uri="{D42A27DB-BD31-4B8C-83A1-F6EECF244321}">
                <p14:modId xmlns:p14="http://schemas.microsoft.com/office/powerpoint/2010/main" val="1739569237"/>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2713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79512" y="274638"/>
            <a:ext cx="8964488"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 Transport-Distribution (1)</a:t>
            </a:r>
          </a:p>
        </p:txBody>
      </p:sp>
      <p:sp>
        <p:nvSpPr>
          <p:cNvPr id="3" name="Espace réservé du contenu 2"/>
          <p:cNvSpPr txBox="1">
            <a:spLocks/>
          </p:cNvSpPr>
          <p:nvPr/>
        </p:nvSpPr>
        <p:spPr>
          <a:xfrm>
            <a:off x="323528" y="908720"/>
            <a:ext cx="8640960" cy="4896544"/>
          </a:xfrm>
          <a:prstGeom prst="rect">
            <a:avLst/>
          </a:prstGeom>
        </p:spPr>
        <p:txBody>
          <a:bodyPr>
            <a:noAutofit/>
          </a:bodyPr>
          <a:lstStyle/>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Evaluate </a:t>
            </a:r>
            <a:r>
              <a:rPr lang="en-US" sz="2400" dirty="0">
                <a:solidFill>
                  <a:schemeClr val="accent6">
                    <a:lumMod val="75000"/>
                  </a:schemeClr>
                </a:solidFill>
                <a:latin typeface="Arial" panose="020B0604020202020204" pitchFamily="34" charset="0"/>
                <a:cs typeface="Arial" panose="020B0604020202020204" pitchFamily="34" charset="0"/>
              </a:rPr>
              <a:t>volume</a:t>
            </a:r>
            <a:r>
              <a:rPr lang="en-US" sz="2400" dirty="0">
                <a:solidFill>
                  <a:srgbClr val="002060"/>
                </a:solidFill>
                <a:latin typeface="Arial" panose="020B0604020202020204" pitchFamily="34" charset="0"/>
                <a:cs typeface="Arial" panose="020B0604020202020204" pitchFamily="34" charset="0"/>
              </a:rPr>
              <a:t> requirements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Identify existing </a:t>
            </a:r>
            <a:r>
              <a:rPr lang="en-US" sz="2400" dirty="0">
                <a:solidFill>
                  <a:schemeClr val="accent6">
                    <a:lumMod val="75000"/>
                  </a:schemeClr>
                </a:solidFill>
                <a:latin typeface="Arial" panose="020B0604020202020204" pitchFamily="34" charset="0"/>
                <a:cs typeface="Arial" panose="020B0604020202020204" pitchFamily="34" charset="0"/>
              </a:rPr>
              <a:t>possibilities</a:t>
            </a:r>
            <a:r>
              <a:rPr lang="en-US" sz="2400" dirty="0">
                <a:solidFill>
                  <a:srgbClr val="002060"/>
                </a:solidFill>
                <a:latin typeface="Arial" panose="020B0604020202020204" pitchFamily="34" charset="0"/>
                <a:cs typeface="Arial" panose="020B0604020202020204" pitchFamily="34" charset="0"/>
              </a:rPr>
              <a:t> for transport</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List </a:t>
            </a:r>
            <a:r>
              <a:rPr lang="en-US" sz="2400" dirty="0">
                <a:solidFill>
                  <a:schemeClr val="accent6">
                    <a:lumMod val="75000"/>
                  </a:schemeClr>
                </a:solidFill>
                <a:latin typeface="Arial" panose="020B0604020202020204" pitchFamily="34" charset="0"/>
                <a:cs typeface="Arial" panose="020B0604020202020204" pitchFamily="34" charset="0"/>
              </a:rPr>
              <a:t>existing companies </a:t>
            </a:r>
            <a:r>
              <a:rPr lang="en-US" sz="2400" dirty="0">
                <a:solidFill>
                  <a:srgbClr val="002060"/>
                </a:solidFill>
                <a:latin typeface="Arial" panose="020B0604020202020204" pitchFamily="34" charset="0"/>
                <a:cs typeface="Arial" panose="020B0604020202020204" pitchFamily="34" charset="0"/>
              </a:rPr>
              <a:t>and their capacity</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Get information on </a:t>
            </a:r>
            <a:r>
              <a:rPr lang="en-US" sz="2400" dirty="0">
                <a:solidFill>
                  <a:schemeClr val="accent6">
                    <a:lumMod val="75000"/>
                  </a:schemeClr>
                </a:solidFill>
                <a:latin typeface="Arial" panose="020B0604020202020204" pitchFamily="34" charset="0"/>
                <a:cs typeface="Arial" panose="020B0604020202020204" pitchFamily="34" charset="0"/>
              </a:rPr>
              <a:t>costs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Get information on </a:t>
            </a:r>
            <a:r>
              <a:rPr lang="en-US" sz="2400" dirty="0">
                <a:solidFill>
                  <a:schemeClr val="accent6">
                    <a:lumMod val="75000"/>
                  </a:schemeClr>
                </a:solidFill>
                <a:latin typeface="Arial" panose="020B0604020202020204" pitchFamily="34" charset="0"/>
                <a:cs typeface="Arial" panose="020B0604020202020204" pitchFamily="34" charset="0"/>
              </a:rPr>
              <a:t>capacity</a:t>
            </a:r>
            <a:r>
              <a:rPr lang="en-US" sz="2400" dirty="0">
                <a:solidFill>
                  <a:srgbClr val="002060"/>
                </a:solidFill>
                <a:latin typeface="Arial" panose="020B0604020202020204" pitchFamily="34" charset="0"/>
                <a:cs typeface="Arial" panose="020B0604020202020204" pitchFamily="34" charset="0"/>
              </a:rPr>
              <a:t> of ports and airports</a:t>
            </a:r>
          </a:p>
        </p:txBody>
      </p:sp>
      <p:graphicFrame>
        <p:nvGraphicFramePr>
          <p:cNvPr id="4" name="Diagramme 10"/>
          <p:cNvGraphicFramePr/>
          <p:nvPr>
            <p:extLst>
              <p:ext uri="{D42A27DB-BD31-4B8C-83A1-F6EECF244321}">
                <p14:modId xmlns:p14="http://schemas.microsoft.com/office/powerpoint/2010/main" val="1857565541"/>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4599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79512" y="274638"/>
            <a:ext cx="8964488"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 Transport-Distribution (2)</a:t>
            </a:r>
          </a:p>
        </p:txBody>
      </p:sp>
      <p:sp>
        <p:nvSpPr>
          <p:cNvPr id="3" name="Espace réservé du contenu 2"/>
          <p:cNvSpPr txBox="1">
            <a:spLocks/>
          </p:cNvSpPr>
          <p:nvPr/>
        </p:nvSpPr>
        <p:spPr>
          <a:xfrm>
            <a:off x="323528" y="908720"/>
            <a:ext cx="8640960" cy="4896544"/>
          </a:xfrm>
          <a:prstGeom prst="rect">
            <a:avLst/>
          </a:prstGeom>
        </p:spPr>
        <p:txBody>
          <a:bodyPr>
            <a:noAutofit/>
          </a:bodyPr>
          <a:lstStyle/>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Get information on</a:t>
            </a:r>
            <a:r>
              <a:rPr lang="en-US" sz="2400" dirty="0">
                <a:solidFill>
                  <a:schemeClr val="accent6">
                    <a:lumMod val="75000"/>
                  </a:schemeClr>
                </a:solidFill>
                <a:latin typeface="Arial" panose="020B0604020202020204" pitchFamily="34" charset="0"/>
                <a:cs typeface="Arial" panose="020B0604020202020204" pitchFamily="34" charset="0"/>
              </a:rPr>
              <a:t> capacity </a:t>
            </a:r>
            <a:r>
              <a:rPr lang="en-US" sz="2400" dirty="0">
                <a:solidFill>
                  <a:srgbClr val="002060"/>
                </a:solidFill>
                <a:latin typeface="Arial" panose="020B0604020202020204" pitchFamily="34" charset="0"/>
                <a:cs typeface="Arial" panose="020B0604020202020204" pitchFamily="34" charset="0"/>
              </a:rPr>
              <a:t>of ports and airports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Map </a:t>
            </a:r>
            <a:r>
              <a:rPr lang="en-US" sz="2400" dirty="0">
                <a:solidFill>
                  <a:schemeClr val="accent6">
                    <a:lumMod val="75000"/>
                  </a:schemeClr>
                </a:solidFill>
                <a:latin typeface="Arial" panose="020B0604020202020204" pitchFamily="34" charset="0"/>
                <a:cs typeface="Arial" panose="020B0604020202020204" pitchFamily="34" charset="0"/>
              </a:rPr>
              <a:t>airports and runways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Get </a:t>
            </a:r>
            <a:r>
              <a:rPr lang="en-US" sz="2400" dirty="0">
                <a:solidFill>
                  <a:schemeClr val="accent6">
                    <a:lumMod val="75000"/>
                  </a:schemeClr>
                </a:solidFill>
                <a:latin typeface="Arial" panose="020B0604020202020204" pitchFamily="34" charset="0"/>
                <a:cs typeface="Arial" panose="020B0604020202020204" pitchFamily="34" charset="0"/>
              </a:rPr>
              <a:t>road maps </a:t>
            </a:r>
            <a:r>
              <a:rPr lang="en-US" sz="2400" dirty="0">
                <a:solidFill>
                  <a:srgbClr val="002060"/>
                </a:solidFill>
                <a:latin typeface="Arial" panose="020B0604020202020204" pitchFamily="34" charset="0"/>
                <a:cs typeface="Arial" panose="020B0604020202020204" pitchFamily="34" charset="0"/>
              </a:rPr>
              <a:t>(and road conditions)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Estimate the </a:t>
            </a:r>
            <a:r>
              <a:rPr lang="en-US" sz="2400" dirty="0">
                <a:solidFill>
                  <a:schemeClr val="accent6">
                    <a:lumMod val="75000"/>
                  </a:schemeClr>
                </a:solidFill>
                <a:latin typeface="Arial" panose="020B0604020202020204" pitchFamily="34" charset="0"/>
                <a:cs typeface="Arial" panose="020B0604020202020204" pitchFamily="34" charset="0"/>
              </a:rPr>
              <a:t>transport times </a:t>
            </a:r>
            <a:r>
              <a:rPr lang="en-US" sz="2400" dirty="0">
                <a:solidFill>
                  <a:srgbClr val="002060"/>
                </a:solidFill>
                <a:latin typeface="Arial" panose="020B0604020202020204" pitchFamily="34" charset="0"/>
                <a:cs typeface="Arial" panose="020B0604020202020204" pitchFamily="34" charset="0"/>
              </a:rPr>
              <a:t>between the main points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Define one or more </a:t>
            </a:r>
            <a:r>
              <a:rPr lang="en-US" sz="2400" dirty="0">
                <a:solidFill>
                  <a:schemeClr val="accent6">
                    <a:lumMod val="75000"/>
                  </a:schemeClr>
                </a:solidFill>
                <a:latin typeface="Arial" panose="020B0604020202020204" pitchFamily="34" charset="0"/>
                <a:cs typeface="Arial" panose="020B0604020202020204" pitchFamily="34" charset="0"/>
              </a:rPr>
              <a:t>distribution strategies</a:t>
            </a:r>
          </a:p>
          <a:p>
            <a:pPr marL="457200" indent="-4572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Gather information on </a:t>
            </a:r>
            <a:r>
              <a:rPr lang="en-US" sz="2400" dirty="0">
                <a:solidFill>
                  <a:schemeClr val="accent6">
                    <a:lumMod val="75000"/>
                  </a:schemeClr>
                </a:solidFill>
                <a:latin typeface="Arial" panose="020B0604020202020204" pitchFamily="34" charset="0"/>
                <a:cs typeface="Arial" panose="020B0604020202020204" pitchFamily="34" charset="0"/>
              </a:rPr>
              <a:t>existing distribution networks</a:t>
            </a:r>
            <a:endParaRPr lang="fr-FR" sz="2400" dirty="0">
              <a:solidFill>
                <a:schemeClr val="accent6">
                  <a:lumMod val="75000"/>
                </a:schemeClr>
              </a:solidFill>
              <a:latin typeface="Arial" panose="020B0604020202020204" pitchFamily="34" charset="0"/>
              <a:cs typeface="Arial" panose="020B0604020202020204" pitchFamily="34" charset="0"/>
            </a:endParaRPr>
          </a:p>
        </p:txBody>
      </p:sp>
      <p:graphicFrame>
        <p:nvGraphicFramePr>
          <p:cNvPr id="4" name="Diagramme 10"/>
          <p:cNvGraphicFramePr/>
          <p:nvPr>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2657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2CAAA-8B32-4208-A31C-8CAE8A6EDF97}"/>
              </a:ext>
            </a:extLst>
          </p:cNvPr>
          <p:cNvSpPr>
            <a:spLocks noGrp="1"/>
          </p:cNvSpPr>
          <p:nvPr>
            <p:ph type="title"/>
          </p:nvPr>
        </p:nvSpPr>
        <p:spPr/>
        <p:txBody>
          <a:bodyPr/>
          <a:lstStyle/>
          <a:p>
            <a:r>
              <a:rPr lang="en-US" sz="3600" b="1" dirty="0">
                <a:solidFill>
                  <a:srgbClr val="002060"/>
                </a:solidFill>
              </a:rPr>
              <a:t>3. Key tasks of the logistician</a:t>
            </a:r>
          </a:p>
        </p:txBody>
      </p:sp>
      <p:sp>
        <p:nvSpPr>
          <p:cNvPr id="3" name="Content Placeholder 2">
            <a:extLst>
              <a:ext uri="{FF2B5EF4-FFF2-40B4-BE49-F238E27FC236}">
                <a16:creationId xmlns:a16="http://schemas.microsoft.com/office/drawing/2014/main" id="{C2789AA4-D7A9-4045-A5CE-E9DCA5D8CE1F}"/>
              </a:ext>
            </a:extLst>
          </p:cNvPr>
          <p:cNvSpPr>
            <a:spLocks noGrp="1"/>
          </p:cNvSpPr>
          <p:nvPr>
            <p:ph idx="1"/>
          </p:nvPr>
        </p:nvSpPr>
        <p:spPr/>
        <p:txBody>
          <a:bodyPr/>
          <a:lstStyle/>
          <a:p>
            <a:r>
              <a:rPr lang="en-US" sz="2400" dirty="0">
                <a:solidFill>
                  <a:srgbClr val="002060"/>
                </a:solidFill>
              </a:rPr>
              <a:t>Organize transport of the team</a:t>
            </a:r>
          </a:p>
          <a:p>
            <a:r>
              <a:rPr lang="en-US" sz="2400" dirty="0">
                <a:solidFill>
                  <a:srgbClr val="002060"/>
                </a:solidFill>
              </a:rPr>
              <a:t>Set-up spaces/infrastructures for the team activities</a:t>
            </a:r>
          </a:p>
          <a:p>
            <a:r>
              <a:rPr lang="en-US" sz="2400" dirty="0">
                <a:solidFill>
                  <a:srgbClr val="002060"/>
                </a:solidFill>
              </a:rPr>
              <a:t>Identify or set-up a place to accommodate the RRT </a:t>
            </a:r>
          </a:p>
          <a:p>
            <a:r>
              <a:rPr lang="en-US" sz="2400" dirty="0">
                <a:solidFill>
                  <a:srgbClr val="002060"/>
                </a:solidFill>
              </a:rPr>
              <a:t>Set-up telecommunication means/train the team</a:t>
            </a:r>
          </a:p>
          <a:p>
            <a:r>
              <a:rPr lang="en-US" sz="2400" dirty="0">
                <a:solidFill>
                  <a:srgbClr val="002060"/>
                </a:solidFill>
              </a:rPr>
              <a:t>Support the training of local personnel (hygiene management on isolation areas, waste management, PPE donning and doffing)</a:t>
            </a:r>
          </a:p>
          <a:p>
            <a:r>
              <a:rPr lang="en-US" sz="2400" dirty="0">
                <a:solidFill>
                  <a:srgbClr val="002060"/>
                </a:solidFill>
              </a:rPr>
              <a:t>Organize laboratory sample transportation</a:t>
            </a:r>
          </a:p>
          <a:p>
            <a:r>
              <a:rPr lang="en-US" sz="2400" dirty="0">
                <a:solidFill>
                  <a:srgbClr val="002060"/>
                </a:solidFill>
              </a:rPr>
              <a:t>Support training of safe burial teams and put in place transportation means for their activities.</a:t>
            </a:r>
          </a:p>
        </p:txBody>
      </p:sp>
    </p:spTree>
    <p:extLst>
      <p:ext uri="{BB962C8B-B14F-4D97-AF65-F5344CB8AC3E}">
        <p14:creationId xmlns:p14="http://schemas.microsoft.com/office/powerpoint/2010/main" val="3745937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67544" y="5589240"/>
            <a:ext cx="8219256" cy="108012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fr-CH" sz="4400" b="0" i="0" u="none" strike="noStrike" kern="1200" cap="none" spc="0" normalizeH="0" baseline="0" noProof="0" dirty="0">
                <a:ln>
                  <a:noFill/>
                </a:ln>
                <a:solidFill>
                  <a:schemeClr val="tx1"/>
                </a:solidFill>
                <a:effectLst/>
                <a:uLnTx/>
                <a:uFillTx/>
                <a:latin typeface="+mj-lt"/>
                <a:ea typeface="+mj-ea"/>
                <a:cs typeface="+mj-cs"/>
              </a:rPr>
            </a:br>
            <a:endParaRPr kumimoji="0" lang="fr-CH" sz="4600" b="0"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8" descr="team droped in village zobi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11560" y="1124744"/>
            <a:ext cx="3672408" cy="275430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descr="F:\JCA-DISK\photos\PHOTOS EBOLA ISIRO\SAM_14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1102231"/>
            <a:ext cx="3857858" cy="27588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27" descr="C:\A-datas\Alain Video\030227KLroute07pontrivier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3429000"/>
            <a:ext cx="3816424" cy="2495354"/>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7984" y="3364750"/>
            <a:ext cx="3865739" cy="2584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79512" y="188640"/>
            <a:ext cx="7920880" cy="646331"/>
          </a:xfrm>
          <a:prstGeom prst="rect">
            <a:avLst/>
          </a:prstGeom>
        </p:spPr>
        <p:txBody>
          <a:bodyPr wrap="square">
            <a:spAutoFit/>
          </a:bodyPr>
          <a:lstStyle/>
          <a:p>
            <a:r>
              <a:rPr lang="fr-CH" sz="3600" dirty="0">
                <a:solidFill>
                  <a:srgbClr val="FF0000"/>
                </a:solidFill>
              </a:rPr>
              <a:t>            </a:t>
            </a:r>
          </a:p>
        </p:txBody>
      </p:sp>
      <p:sp>
        <p:nvSpPr>
          <p:cNvPr id="2" name="Rectangle 1"/>
          <p:cNvSpPr/>
          <p:nvPr/>
        </p:nvSpPr>
        <p:spPr>
          <a:xfrm>
            <a:off x="251520" y="170637"/>
            <a:ext cx="8784976" cy="954107"/>
          </a:xfrm>
          <a:prstGeom prst="rect">
            <a:avLst/>
          </a:prstGeom>
        </p:spPr>
        <p:txBody>
          <a:bodyPr wrap="square">
            <a:spAutoFit/>
          </a:bodyPr>
          <a:lstStyle/>
          <a:p>
            <a:pPr algn="ctr"/>
            <a:r>
              <a:rPr lang="en-US" sz="2800" dirty="0">
                <a:solidFill>
                  <a:srgbClr val="002060"/>
                </a:solidFill>
                <a:latin typeface="Arial" panose="020B0604020202020204" pitchFamily="34" charset="0"/>
                <a:cs typeface="Arial" panose="020B0604020202020204" pitchFamily="34" charset="0"/>
              </a:rPr>
              <a:t>The logistician organizes the transport of the RRT to, from, and while in the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11560" y="620688"/>
            <a:ext cx="8064896" cy="108012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200" dirty="0">
                <a:solidFill>
                  <a:srgbClr val="002060"/>
                </a:solidFill>
                <a:latin typeface="Arial" panose="020B0604020202020204" pitchFamily="34" charset="0"/>
                <a:ea typeface="+mj-ea"/>
                <a:cs typeface="Arial" panose="020B0604020202020204" pitchFamily="34" charset="0"/>
              </a:rPr>
              <a:t>The logistician identifies and sets-up spaces and infrastructures needed for the activities of the RRT</a:t>
            </a:r>
            <a:br>
              <a:rPr kumimoji="0" lang="en-US" sz="2400" b="0"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br>
            <a:endParaRPr kumimoji="0" lang="en-US" sz="2400" b="0"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pic>
        <p:nvPicPr>
          <p:cNvPr id="4" name="Picture 2" descr="D:\ARO LOG\1 ARO Log Management\9 maps and pictures\PHAC-WHO_DRC Mission photos\WHO_PHAC Lab DRC mission Feb_March 2011 05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1772816"/>
            <a:ext cx="5400600" cy="4050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947930" y="445840"/>
            <a:ext cx="4944550" cy="89492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dirty="0">
                <a:ln>
                  <a:noFill/>
                </a:ln>
                <a:solidFill>
                  <a:srgbClr val="002060"/>
                </a:solidFill>
                <a:effectLst/>
                <a:uLnTx/>
                <a:uFillTx/>
                <a:latin typeface="Arial" panose="020B0604020202020204" pitchFamily="34" charset="0"/>
                <a:ea typeface="+mj-ea"/>
                <a:cs typeface="Arial" panose="020B0604020202020204" pitchFamily="34" charset="0"/>
              </a:rPr>
              <a:t>     The logistician identifies or sets-up a place to accommodate the RRT</a:t>
            </a:r>
            <a:br>
              <a:rPr kumimoji="0" lang="en-US" sz="2800" b="0" i="0" u="none" strike="noStrike" kern="1200" cap="none" spc="0" normalizeH="0" baseline="0" dirty="0">
                <a:ln>
                  <a:noFill/>
                </a:ln>
                <a:solidFill>
                  <a:srgbClr val="002060"/>
                </a:solidFill>
                <a:effectLst/>
                <a:uLnTx/>
                <a:uFillTx/>
                <a:latin typeface="Arial" panose="020B0604020202020204" pitchFamily="34" charset="0"/>
                <a:ea typeface="+mj-ea"/>
                <a:cs typeface="Arial" panose="020B0604020202020204" pitchFamily="34" charset="0"/>
              </a:rPr>
            </a:br>
            <a:endParaRPr kumimoji="0" lang="en-US" sz="2800" b="0" i="0" u="none" strike="noStrike" kern="1200" cap="none" spc="0" normalizeH="0" baseline="0" dirty="0">
              <a:ln>
                <a:noFill/>
              </a:ln>
              <a:solidFill>
                <a:srgbClr val="002060"/>
              </a:solidFill>
              <a:effectLst/>
              <a:uLnTx/>
              <a:uFillTx/>
              <a:latin typeface="Arial" panose="020B0604020202020204" pitchFamily="34" charset="0"/>
              <a:ea typeface="+mj-ea"/>
              <a:cs typeface="Arial" panose="020B0604020202020204" pitchFamily="34" charset="0"/>
            </a:endParaRPr>
          </a:p>
        </p:txBody>
      </p:sp>
      <p:pic>
        <p:nvPicPr>
          <p:cNvPr id="4" name="Picture 7" descr="RDC 0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77594" y="96742"/>
            <a:ext cx="3932238" cy="294917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2" descr="F:\PHAC-WHO_DRC Mission photos\WHO_PHAC Lab DRC mission Feb_March 2011 0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584176"/>
            <a:ext cx="3192354" cy="23942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F:\JCA-DISK\photos\rdc\RDC 01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9952" y="3564088"/>
            <a:ext cx="3263757" cy="244781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F:\JCA-DISK\photos\rdc\RDC 02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594" y="3068960"/>
            <a:ext cx="3918342" cy="29531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6"/>
          <p:cNvSpPr>
            <a:spLocks noGrp="1"/>
          </p:cNvSpPr>
          <p:nvPr>
            <p:ph type="body" sz="half" idx="4294967295"/>
          </p:nvPr>
        </p:nvSpPr>
        <p:spPr>
          <a:xfrm>
            <a:off x="23066" y="1919631"/>
            <a:ext cx="4211960" cy="2520279"/>
          </a:xfrm>
        </p:spPr>
        <p:txBody>
          <a:bodyPr>
            <a:normAutofit/>
          </a:bodyPr>
          <a:lstStyle/>
          <a:p>
            <a:pPr marL="0" indent="0">
              <a:lnSpc>
                <a:spcPct val="80000"/>
              </a:lnSpc>
              <a:buNone/>
              <a:defRPr/>
            </a:pPr>
            <a:r>
              <a:rPr lang="en-US" sz="3200" dirty="0">
                <a:solidFill>
                  <a:srgbClr val="002060"/>
                </a:solidFill>
              </a:rPr>
              <a:t>The logistician sets-up telecommunication means for the team and trains team members on how to use them</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4224" y="1490381"/>
            <a:ext cx="4458628" cy="337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79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b="1" dirty="0">
                <a:solidFill>
                  <a:srgbClr val="002060"/>
                </a:solidFill>
              </a:rPr>
              <a:t>Learning objectives</a:t>
            </a:r>
          </a:p>
        </p:txBody>
      </p:sp>
      <p:sp>
        <p:nvSpPr>
          <p:cNvPr id="3" name="Espace réservé du contenu 2"/>
          <p:cNvSpPr>
            <a:spLocks noGrp="1"/>
          </p:cNvSpPr>
          <p:nvPr>
            <p:ph idx="1"/>
          </p:nvPr>
        </p:nvSpPr>
        <p:spPr/>
        <p:txBody>
          <a:bodyPr/>
          <a:lstStyle/>
          <a:p>
            <a:pPr>
              <a:buNone/>
            </a:pPr>
            <a:r>
              <a:rPr lang="en-US" dirty="0">
                <a:solidFill>
                  <a:srgbClr val="002060"/>
                </a:solidFill>
              </a:rPr>
              <a:t>At the end of this session participants should be able to :</a:t>
            </a:r>
          </a:p>
          <a:p>
            <a:pPr>
              <a:buFont typeface="Arial" panose="020B0604020202020204" pitchFamily="34" charset="0"/>
              <a:buChar char="•"/>
            </a:pPr>
            <a:r>
              <a:rPr lang="en-US" dirty="0">
                <a:solidFill>
                  <a:srgbClr val="002060"/>
                </a:solidFill>
              </a:rPr>
              <a:t>Explain the importance and need of logistics in a RRT</a:t>
            </a:r>
          </a:p>
          <a:p>
            <a:pPr>
              <a:buFont typeface="Arial" panose="020B0604020202020204" pitchFamily="34" charset="0"/>
              <a:buChar char="•"/>
            </a:pPr>
            <a:r>
              <a:rPr lang="en-US" dirty="0">
                <a:solidFill>
                  <a:srgbClr val="002060"/>
                </a:solidFill>
              </a:rPr>
              <a:t>Identify steps of the Logistic Supply Plan</a:t>
            </a:r>
          </a:p>
          <a:p>
            <a:pPr>
              <a:buFont typeface="Arial" panose="020B0604020202020204" pitchFamily="34" charset="0"/>
              <a:buChar char="•"/>
            </a:pPr>
            <a:r>
              <a:rPr lang="en-US" dirty="0">
                <a:solidFill>
                  <a:srgbClr val="002060"/>
                </a:solidFill>
              </a:rPr>
              <a:t>Define the role of the logistician in a RRT and tasks he may carry out.</a:t>
            </a:r>
          </a:p>
          <a:p>
            <a:pPr>
              <a:buNone/>
            </a:pPr>
            <a:endParaRPr lang="en-US" dirty="0">
              <a:solidFill>
                <a:srgbClr val="002060"/>
              </a:solidFill>
            </a:endParaRPr>
          </a:p>
          <a:p>
            <a:pPr>
              <a:buNone/>
            </a:pPr>
            <a:endParaRPr lang="en-US"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a:xfrm>
            <a:off x="179512" y="4653136"/>
            <a:ext cx="4176464" cy="1440160"/>
          </a:xfrm>
          <a:prstGeom prst="rect">
            <a:avLst/>
          </a:prstGeom>
        </p:spPr>
        <p:txBody>
          <a:bodyPr/>
          <a:lstStyle/>
          <a:p>
            <a:pPr marR="0" lvl="0" algn="l" defTabSz="914400" rtl="0" eaLnBrk="1" fontAlgn="auto" latinLnBrk="0" hangingPunct="1">
              <a:lnSpc>
                <a:spcPct val="100000"/>
              </a:lnSpc>
              <a:spcBef>
                <a:spcPct val="20000"/>
              </a:spcBef>
              <a:spcAft>
                <a:spcPts val="0"/>
              </a:spcAft>
              <a:buClrTx/>
              <a:buSzTx/>
              <a:tabLst/>
              <a:defRPr/>
            </a:pPr>
            <a:r>
              <a:rPr kumimoji="0" lang="fr-FR" sz="28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T</a:t>
            </a:r>
            <a:r>
              <a:rPr kumimoji="0" lang="en-US" sz="28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he logistician supports training on PPE donning and doffing.</a:t>
            </a: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8125"/>
          <a:stretch/>
        </p:blipFill>
        <p:spPr bwMode="auto">
          <a:xfrm>
            <a:off x="179512" y="188639"/>
            <a:ext cx="3707426" cy="2368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0032" y="3068960"/>
            <a:ext cx="4099538" cy="299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730159" y="188639"/>
            <a:ext cx="4355976" cy="2246769"/>
          </a:xfrm>
          <a:prstGeom prst="rect">
            <a:avLst/>
          </a:prstGeom>
        </p:spPr>
        <p:txBody>
          <a:bodyPr wrap="square">
            <a:spAutoFit/>
          </a:bodyPr>
          <a:lstStyle/>
          <a:p>
            <a:pPr lvl="0">
              <a:spcBef>
                <a:spcPct val="20000"/>
              </a:spcBef>
              <a:spcAft>
                <a:spcPts val="600"/>
              </a:spcAft>
            </a:pPr>
            <a:r>
              <a:rPr lang="en-US" sz="2800" dirty="0">
                <a:solidFill>
                  <a:srgbClr val="002060"/>
                </a:solidFill>
                <a:latin typeface="Arial" panose="020B0604020202020204" pitchFamily="34" charset="0"/>
                <a:cs typeface="Arial" panose="020B0604020202020204" pitchFamily="34" charset="0"/>
              </a:rPr>
              <a:t>The logistician supports the training of personnel on hygiene management, on isolation areas, and on waste management.</a:t>
            </a:r>
          </a:p>
        </p:txBody>
      </p:sp>
      <p:sp>
        <p:nvSpPr>
          <p:cNvPr id="133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13313" name="Object 1"/>
          <p:cNvGraphicFramePr>
            <a:graphicFrameLocks noChangeAspect="1"/>
          </p:cNvGraphicFramePr>
          <p:nvPr>
            <p:extLst>
              <p:ext uri="{D42A27DB-BD31-4B8C-83A1-F6EECF244321}">
                <p14:modId xmlns:p14="http://schemas.microsoft.com/office/powerpoint/2010/main" val="3075264362"/>
              </p:ext>
            </p:extLst>
          </p:nvPr>
        </p:nvGraphicFramePr>
        <p:xfrm>
          <a:off x="2699792" y="2557273"/>
          <a:ext cx="2030367" cy="2095863"/>
        </p:xfrm>
        <a:graphic>
          <a:graphicData uri="http://schemas.openxmlformats.org/presentationml/2006/ole">
            <mc:AlternateContent xmlns:mc="http://schemas.openxmlformats.org/markup-compatibility/2006">
              <mc:Choice xmlns:v="urn:schemas-microsoft-com:vml" Requires="v">
                <p:oleObj spid="_x0000_s13395" r:id="rId5" imgW="2048161" imgH="2723810" progId="">
                  <p:embed/>
                </p:oleObj>
              </mc:Choice>
              <mc:Fallback>
                <p:oleObj r:id="rId5" imgW="2048161" imgH="272381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2557273"/>
                        <a:ext cx="2030367" cy="2095863"/>
                      </a:xfrm>
                      <a:prstGeom prst="rect">
                        <a:avLst/>
                      </a:prstGeom>
                      <a:noFill/>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67544" y="332656"/>
            <a:ext cx="8183880" cy="79208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dirty="0">
                <a:ln>
                  <a:noFill/>
                </a:ln>
                <a:solidFill>
                  <a:srgbClr val="002060"/>
                </a:solidFill>
                <a:effectLst/>
                <a:uLnTx/>
                <a:uFillTx/>
                <a:latin typeface="Arial" panose="020B0604020202020204" pitchFamily="34" charset="0"/>
                <a:ea typeface="+mj-ea"/>
                <a:cs typeface="Arial" panose="020B0604020202020204" pitchFamily="34" charset="0"/>
              </a:rPr>
              <a:t>The logistician organizes laboratory sample transportation…</a:t>
            </a:r>
          </a:p>
        </p:txBody>
      </p:sp>
      <p:pic>
        <p:nvPicPr>
          <p:cNvPr id="4" name="Picture 19" descr="050412Uigeprelev08cadavPF copi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132856"/>
            <a:ext cx="3366502" cy="3208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1" descr="03-13-2006_drc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8570" b="6686"/>
          <a:stretch/>
        </p:blipFill>
        <p:spPr bwMode="auto">
          <a:xfrm>
            <a:off x="4559484" y="4077072"/>
            <a:ext cx="3287336" cy="17783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9952" y="1196752"/>
            <a:ext cx="4063380"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67544" y="332656"/>
            <a:ext cx="8183880" cy="79208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dirty="0">
                <a:ln>
                  <a:noFill/>
                </a:ln>
                <a:solidFill>
                  <a:srgbClr val="002060"/>
                </a:solidFill>
                <a:effectLst/>
                <a:uLnTx/>
                <a:uFillTx/>
                <a:latin typeface="Arial" panose="020B0604020202020204" pitchFamily="34" charset="0"/>
                <a:ea typeface="+mj-ea"/>
                <a:cs typeface="Arial" panose="020B0604020202020204" pitchFamily="34" charset="0"/>
              </a:rPr>
              <a:t>Laboratory sample packaging based on categories…</a:t>
            </a:r>
          </a:p>
        </p:txBody>
      </p:sp>
      <p:sp>
        <p:nvSpPr>
          <p:cNvPr id="2" name="Rectangle 1"/>
          <p:cNvSpPr/>
          <p:nvPr/>
        </p:nvSpPr>
        <p:spPr>
          <a:xfrm>
            <a:off x="467544" y="1308824"/>
            <a:ext cx="8280920" cy="3416320"/>
          </a:xfrm>
          <a:prstGeom prst="rect">
            <a:avLst/>
          </a:prstGeom>
        </p:spPr>
        <p:txBody>
          <a:bodyPr wrap="square">
            <a:spAutoFit/>
          </a:bodyPr>
          <a:lstStyle/>
          <a:p>
            <a:r>
              <a:rPr lang="en-US" sz="2400" dirty="0">
                <a:solidFill>
                  <a:srgbClr val="002060"/>
                </a:solidFill>
                <a:latin typeface="Arial" panose="020B0604020202020204" pitchFamily="34" charset="0"/>
                <a:cs typeface="Arial" panose="020B0604020202020204" pitchFamily="34" charset="0"/>
              </a:rPr>
              <a:t>Category A (infectious substances) -</a:t>
            </a:r>
            <a:r>
              <a:rPr lang="en-US" sz="2400" dirty="0">
                <a:solidFill>
                  <a:schemeClr val="accent6">
                    <a:lumMod val="75000"/>
                  </a:schemeClr>
                </a:solidFill>
                <a:latin typeface="Arial" panose="020B0604020202020204" pitchFamily="34" charset="0"/>
                <a:cs typeface="Arial" panose="020B0604020202020204" pitchFamily="34" charset="0"/>
              </a:rPr>
              <a:t>P620</a:t>
            </a:r>
          </a:p>
          <a:p>
            <a:pPr marL="342900" indent="-34290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Ebola virus disease</a:t>
            </a:r>
          </a:p>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r>
              <a:rPr lang="en-US" sz="2400" dirty="0">
                <a:solidFill>
                  <a:srgbClr val="002060"/>
                </a:solidFill>
                <a:latin typeface="Arial" panose="020B0604020202020204" pitchFamily="34" charset="0"/>
                <a:cs typeface="Arial" panose="020B0604020202020204" pitchFamily="34" charset="0"/>
              </a:rPr>
              <a:t>Category B (biological materials) -</a:t>
            </a:r>
            <a:r>
              <a:rPr lang="en-US" sz="2400" dirty="0">
                <a:solidFill>
                  <a:schemeClr val="accent6">
                    <a:lumMod val="75000"/>
                  </a:schemeClr>
                </a:solidFill>
                <a:latin typeface="Arial" panose="020B0604020202020204" pitchFamily="34" charset="0"/>
                <a:cs typeface="Arial" panose="020B0604020202020204" pitchFamily="34" charset="0"/>
              </a:rPr>
              <a:t>P650</a:t>
            </a:r>
          </a:p>
          <a:p>
            <a:pPr marL="342900" indent="-34290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Highly pathogenic avian influenza virus (patient samples)</a:t>
            </a:r>
          </a:p>
          <a:p>
            <a:pPr marL="457200" indent="-457200">
              <a:buFont typeface="Arial" pitchFamily="34" charset="0"/>
              <a:buChar char="•"/>
            </a:pPr>
            <a:endParaRPr lang="en-US" sz="2400" dirty="0">
              <a:solidFill>
                <a:srgbClr val="002060"/>
              </a:solidFill>
              <a:latin typeface="Arial" panose="020B0604020202020204" pitchFamily="34" charset="0"/>
              <a:cs typeface="Arial" panose="020B0604020202020204" pitchFamily="34" charset="0"/>
            </a:endParaRPr>
          </a:p>
          <a:p>
            <a:r>
              <a:rPr lang="en-US" sz="2400" dirty="0">
                <a:solidFill>
                  <a:srgbClr val="002060"/>
                </a:solidFill>
                <a:latin typeface="Arial" panose="020B0604020202020204" pitchFamily="34" charset="0"/>
                <a:cs typeface="Arial" panose="020B0604020202020204" pitchFamily="34" charset="0"/>
              </a:rPr>
              <a:t>Exempt human or animal samples - </a:t>
            </a:r>
            <a:r>
              <a:rPr lang="en-US" sz="2400" dirty="0">
                <a:solidFill>
                  <a:schemeClr val="accent6">
                    <a:lumMod val="75000"/>
                  </a:schemeClr>
                </a:solidFill>
                <a:latin typeface="Arial" panose="020B0604020202020204" pitchFamily="34" charset="0"/>
                <a:cs typeface="Arial" panose="020B0604020202020204" pitchFamily="34" charset="0"/>
              </a:rPr>
              <a:t>Triple Packaging</a:t>
            </a:r>
          </a:p>
          <a:p>
            <a:pPr marL="342900" indent="-34290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Pregnancy test</a:t>
            </a:r>
          </a:p>
          <a:p>
            <a:pPr marL="342900" indent="-34290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Anti-doping studies</a:t>
            </a:r>
          </a:p>
        </p:txBody>
      </p:sp>
    </p:spTree>
    <p:extLst>
      <p:ext uri="{BB962C8B-B14F-4D97-AF65-F5344CB8AC3E}">
        <p14:creationId xmlns:p14="http://schemas.microsoft.com/office/powerpoint/2010/main" val="3183162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323528" y="1537545"/>
            <a:ext cx="3672408" cy="3816424"/>
          </a:xfrm>
          <a:prstGeom prst="rect">
            <a:avLst/>
          </a:prstGeom>
        </p:spPr>
        <p:txBody>
          <a:bodyPr/>
          <a:lstStyle/>
          <a:p>
            <a:pPr marR="0" lvl="0" algn="l" defTabSz="914400" rtl="0" eaLnBrk="1" fontAlgn="auto" latinLnBrk="0" hangingPunct="1">
              <a:lnSpc>
                <a:spcPct val="100000"/>
              </a:lnSpc>
              <a:spcBef>
                <a:spcPct val="20000"/>
              </a:spcBef>
              <a:spcAft>
                <a:spcPts val="0"/>
              </a:spcAft>
              <a:buClrTx/>
              <a:buSzTx/>
              <a:tabLst/>
              <a:defRPr/>
            </a:pPr>
            <a:r>
              <a:rPr lang="en-US" sz="2800" dirty="0">
                <a:solidFill>
                  <a:srgbClr val="002060"/>
                </a:solidFill>
                <a:latin typeface="Arial" panose="020B0604020202020204" pitchFamily="34" charset="0"/>
                <a:cs typeface="Arial" panose="020B0604020202020204" pitchFamily="34" charset="0"/>
              </a:rPr>
              <a:t>The logistician supports training activities for safe burial teams.</a:t>
            </a:r>
          </a:p>
          <a:p>
            <a:pPr marR="0" lvl="0" algn="l" defTabSz="914400" rtl="0" eaLnBrk="1" fontAlgn="auto" latinLnBrk="0" hangingPunct="1">
              <a:lnSpc>
                <a:spcPct val="100000"/>
              </a:lnSpc>
              <a:spcBef>
                <a:spcPct val="20000"/>
              </a:spcBef>
              <a:spcAft>
                <a:spcPts val="0"/>
              </a:spcAft>
              <a:buClrTx/>
              <a:buSzTx/>
              <a:tabLst/>
              <a:defRPr/>
            </a:pPr>
            <a:endParaRPr lang="en-US" sz="2800" dirty="0">
              <a:solidFill>
                <a:srgbClr val="002060"/>
              </a:solidFill>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ct val="20000"/>
              </a:spcBef>
              <a:spcAft>
                <a:spcPts val="0"/>
              </a:spcAft>
              <a:buClrTx/>
              <a:buSzTx/>
              <a:tabLst/>
              <a:defRPr/>
            </a:pPr>
            <a:r>
              <a:rPr lang="en-US" sz="2800" dirty="0">
                <a:solidFill>
                  <a:srgbClr val="002060"/>
                </a:solidFill>
                <a:latin typeface="Arial" panose="020B0604020202020204" pitchFamily="34" charset="0"/>
                <a:cs typeface="Arial" panose="020B0604020202020204" pitchFamily="34" charset="0"/>
              </a:rPr>
              <a:t>She/he puts in place transportation means for their activities.</a:t>
            </a:r>
            <a:endParaRPr kumimoji="0" lang="en-US" sz="2800" b="0" i="0" u="none" strike="noStrike" kern="1200" cap="none" spc="0" normalizeH="0" baseline="0" noProof="0" dirty="0">
              <a:ln>
                <a:noFill/>
              </a:ln>
              <a:solidFill>
                <a:schemeClr val="tx1"/>
              </a:solidFill>
              <a:effectLst/>
              <a:uLnTx/>
              <a:uFillTx/>
            </a:endParaRPr>
          </a:p>
        </p:txBody>
      </p:sp>
      <p:pic>
        <p:nvPicPr>
          <p:cNvPr id="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1556792"/>
            <a:ext cx="4911625" cy="3682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b="1" dirty="0">
                <a:solidFill>
                  <a:srgbClr val="002060"/>
                </a:solidFill>
              </a:rPr>
              <a:t>Key messages</a:t>
            </a:r>
          </a:p>
        </p:txBody>
      </p:sp>
      <p:sp>
        <p:nvSpPr>
          <p:cNvPr id="3" name="Espace réservé du contenu 2"/>
          <p:cNvSpPr>
            <a:spLocks noGrp="1"/>
          </p:cNvSpPr>
          <p:nvPr>
            <p:ph idx="4294967295"/>
          </p:nvPr>
        </p:nvSpPr>
        <p:spPr>
          <a:xfrm>
            <a:off x="323850" y="1412875"/>
            <a:ext cx="8820150" cy="3455988"/>
          </a:xfrm>
        </p:spPr>
        <p:txBody>
          <a:bodyPr>
            <a:noAutofit/>
          </a:bodyPr>
          <a:lstStyle/>
          <a:p>
            <a:r>
              <a:rPr lang="en-US" sz="2800" dirty="0">
                <a:solidFill>
                  <a:srgbClr val="002060"/>
                </a:solidFill>
              </a:rPr>
              <a:t>Logistic aspects must be planned and prepared ahead of the deployment of the team.</a:t>
            </a:r>
          </a:p>
          <a:p>
            <a:r>
              <a:rPr lang="fr-FR" sz="2800" dirty="0">
                <a:solidFill>
                  <a:srgbClr val="002060"/>
                </a:solidFill>
              </a:rPr>
              <a:t>T</a:t>
            </a:r>
            <a:r>
              <a:rPr lang="en-US" sz="2800" dirty="0">
                <a:solidFill>
                  <a:srgbClr val="002060"/>
                </a:solidFill>
              </a:rPr>
              <a:t>here is need to prepare a Logistics Supply Plan including: needs assessment, purchase, storage, transportation and distribution of items.</a:t>
            </a:r>
          </a:p>
          <a:p>
            <a:r>
              <a:rPr lang="en-US" sz="2800" dirty="0">
                <a:solidFill>
                  <a:srgbClr val="002060"/>
                </a:solidFill>
              </a:rPr>
              <a:t>The logistician plays a key role in the response and must be involved at all levels of the process: evaluation, development of the operational plan, response and final evaluation for success.</a:t>
            </a:r>
            <a:endParaRPr lang="fr-FR" sz="2800" dirty="0">
              <a:solidFill>
                <a:srgbClr val="002060"/>
              </a:solidFill>
            </a:endParaRPr>
          </a:p>
          <a:p>
            <a:endParaRPr lang="en-US" dirty="0"/>
          </a:p>
          <a:p>
            <a:pPr>
              <a:buNone/>
            </a:pPr>
            <a:r>
              <a:rPr lang="pt-BR" dirty="0"/>
              <a:t> </a:t>
            </a:r>
          </a:p>
          <a:p>
            <a:endParaRPr lang="en-US" dirty="0"/>
          </a:p>
          <a:p>
            <a:endParaRPr lang="fr-F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rgbClr val="002060"/>
                </a:solidFill>
              </a:rPr>
              <a:t>Disclaimer</a:t>
            </a:r>
          </a:p>
        </p:txBody>
      </p:sp>
      <p:sp>
        <p:nvSpPr>
          <p:cNvPr id="3" name="Content Placeholder 2"/>
          <p:cNvSpPr>
            <a:spLocks noGrp="1"/>
          </p:cNvSpPr>
          <p:nvPr>
            <p:ph idx="1"/>
          </p:nvPr>
        </p:nvSpPr>
        <p:spPr>
          <a:xfrm>
            <a:off x="457200" y="1484784"/>
            <a:ext cx="8229600" cy="4525963"/>
          </a:xfrm>
        </p:spPr>
        <p:txBody>
          <a:bodyPr/>
          <a:lstStyle/>
          <a:p>
            <a:pPr marL="0" indent="0">
              <a:buNone/>
            </a:pPr>
            <a:r>
              <a:rPr lang="en-US" sz="1600" b="1" dirty="0"/>
              <a:t>WHO Health Security Learning Platform - Training Materials</a:t>
            </a:r>
            <a:endParaRPr lang="en-US" sz="1600" dirty="0"/>
          </a:p>
          <a:p>
            <a:endParaRPr lang="en-US" sz="1600" dirty="0"/>
          </a:p>
          <a:p>
            <a:pPr marL="0" indent="0">
              <a:buNone/>
            </a:pPr>
            <a:r>
              <a:rPr lang="en-US" sz="1600" dirty="0"/>
              <a:t>These WHO Training Materials are © World Health Organization (WHO) 2018. All rights reserved.</a:t>
            </a:r>
          </a:p>
          <a:p>
            <a:pPr marL="0" indent="0">
              <a:buNone/>
            </a:pPr>
            <a:endParaRPr lang="en-US" sz="1600" dirty="0"/>
          </a:p>
          <a:p>
            <a:pPr marL="0" indent="0">
              <a:buNone/>
            </a:pPr>
            <a:r>
              <a:rPr lang="en-US" sz="1600" dirty="0"/>
              <a:t>Your use of these materials is subject to the “</a:t>
            </a:r>
            <a:r>
              <a:rPr lang="en-US" sz="1600" u="sng" dirty="0">
                <a:hlinkClick r:id="rId2"/>
              </a:rPr>
              <a:t>WHO Health Security Learning Platform, Training Materials – Terms of Use</a:t>
            </a:r>
            <a:r>
              <a:rPr lang="en-US" sz="1600" dirty="0"/>
              <a:t>”, which you accepted when downloading them and which are available on the Health Security Learning Platform at: </a:t>
            </a:r>
            <a:r>
              <a:rPr lang="en-US" sz="1600" u="sng" dirty="0">
                <a:hlinkClick r:id="rId3"/>
              </a:rPr>
              <a:t>https://extranet.who.int/hslp</a:t>
            </a:r>
            <a:r>
              <a:rPr lang="en-US" sz="1600" dirty="0"/>
              <a:t> .  </a:t>
            </a:r>
          </a:p>
          <a:p>
            <a:pPr marL="0" indent="0">
              <a:buNone/>
            </a:pPr>
            <a:r>
              <a:rPr lang="en-US" sz="1600" dirty="0"/>
              <a:t> </a:t>
            </a:r>
          </a:p>
          <a:p>
            <a:pPr marL="0" indent="0">
              <a:buNone/>
            </a:pPr>
            <a:r>
              <a:rPr lang="en-US" sz="1600" dirty="0"/>
              <a:t>Should you adapt, modify, translate, or in any other way revise the contents of these materials, you shall not imply that WHO is any way affiliated with such modifications and shall not use the WHO name or emblem in such modified materials.  </a:t>
            </a:r>
          </a:p>
          <a:p>
            <a:endParaRPr lang="en-US" sz="1600" dirty="0"/>
          </a:p>
          <a:p>
            <a:pPr marL="0" indent="0">
              <a:buNone/>
            </a:pPr>
            <a:r>
              <a:rPr lang="en-US" sz="1600" dirty="0"/>
              <a:t>Further, please inform WHO of any modifications of these materials that you use publicly, for record-keeping purposes and continued development, by emailing </a:t>
            </a:r>
            <a:r>
              <a:rPr lang="en-US" sz="1600" u="sng" dirty="0">
                <a:hlinkClick r:id="rId4"/>
              </a:rPr>
              <a:t>ihrhrt@who.int</a:t>
            </a:r>
            <a:r>
              <a:rPr lang="en-US" sz="1600" dirty="0"/>
              <a:t>. </a:t>
            </a:r>
          </a:p>
        </p:txBody>
      </p:sp>
    </p:spTree>
    <p:extLst>
      <p:ext uri="{BB962C8B-B14F-4D97-AF65-F5344CB8AC3E}">
        <p14:creationId xmlns:p14="http://schemas.microsoft.com/office/powerpoint/2010/main" val="2135279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395536" y="2420888"/>
            <a:ext cx="8373616" cy="1008063"/>
          </a:xfrm>
        </p:spPr>
        <p:txBody>
          <a:bodyPr>
            <a:noAutofit/>
          </a:bodyPr>
          <a:lstStyle/>
          <a:p>
            <a:r>
              <a:rPr lang="en-US" sz="5400" b="1" i="1" dirty="0">
                <a:solidFill>
                  <a:srgbClr val="002060"/>
                </a:solidFill>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89C93-09B3-4622-905B-C58768AF419A}"/>
              </a:ext>
            </a:extLst>
          </p:cNvPr>
          <p:cNvSpPr>
            <a:spLocks noGrp="1"/>
          </p:cNvSpPr>
          <p:nvPr>
            <p:ph type="title"/>
          </p:nvPr>
        </p:nvSpPr>
        <p:spPr/>
        <p:txBody>
          <a:bodyPr/>
          <a:lstStyle/>
          <a:p>
            <a:r>
              <a:rPr lang="en-US" sz="3600" b="1" dirty="0">
                <a:solidFill>
                  <a:srgbClr val="002060"/>
                </a:solidFill>
              </a:rPr>
              <a:t>Outline</a:t>
            </a:r>
          </a:p>
        </p:txBody>
      </p:sp>
      <p:sp>
        <p:nvSpPr>
          <p:cNvPr id="3" name="Content Placeholder 2">
            <a:extLst>
              <a:ext uri="{FF2B5EF4-FFF2-40B4-BE49-F238E27FC236}">
                <a16:creationId xmlns:a16="http://schemas.microsoft.com/office/drawing/2014/main" id="{092BE51E-1F3F-4FAD-8328-686F44992E13}"/>
              </a:ext>
            </a:extLst>
          </p:cNvPr>
          <p:cNvSpPr>
            <a:spLocks noGrp="1"/>
          </p:cNvSpPr>
          <p:nvPr>
            <p:ph idx="1"/>
          </p:nvPr>
        </p:nvSpPr>
        <p:spPr/>
        <p:txBody>
          <a:bodyPr/>
          <a:lstStyle/>
          <a:p>
            <a:pPr marL="514350" indent="-514350">
              <a:buFont typeface="+mj-lt"/>
              <a:buAutoNum type="arabicPeriod"/>
            </a:pPr>
            <a:r>
              <a:rPr lang="en-US" dirty="0">
                <a:solidFill>
                  <a:srgbClr val="002060"/>
                </a:solidFill>
              </a:rPr>
              <a:t>Logistic function during emergencies</a:t>
            </a:r>
          </a:p>
          <a:p>
            <a:pPr marL="514350" indent="-514350">
              <a:buFont typeface="+mj-lt"/>
              <a:buAutoNum type="arabicPeriod"/>
            </a:pPr>
            <a:endParaRPr lang="en-US" dirty="0">
              <a:solidFill>
                <a:srgbClr val="002060"/>
              </a:solidFill>
            </a:endParaRPr>
          </a:p>
          <a:p>
            <a:pPr marL="514350" indent="-514350">
              <a:buFont typeface="+mj-lt"/>
              <a:buAutoNum type="arabicPeriod"/>
            </a:pPr>
            <a:r>
              <a:rPr lang="en-US" dirty="0">
                <a:solidFill>
                  <a:srgbClr val="002060"/>
                </a:solidFill>
              </a:rPr>
              <a:t>Logistics Supply Plan</a:t>
            </a:r>
          </a:p>
          <a:p>
            <a:pPr marL="514350" indent="-514350">
              <a:buFont typeface="+mj-lt"/>
              <a:buAutoNum type="arabicPeriod"/>
            </a:pPr>
            <a:endParaRPr lang="en-US" dirty="0">
              <a:solidFill>
                <a:srgbClr val="002060"/>
              </a:solidFill>
            </a:endParaRPr>
          </a:p>
          <a:p>
            <a:pPr marL="514350" indent="-514350">
              <a:buFont typeface="+mj-lt"/>
              <a:buAutoNum type="arabicPeriod"/>
            </a:pPr>
            <a:r>
              <a:rPr lang="en-US" dirty="0">
                <a:solidFill>
                  <a:srgbClr val="002060"/>
                </a:solidFill>
              </a:rPr>
              <a:t>Key tasks of the logistician</a:t>
            </a:r>
          </a:p>
          <a:p>
            <a:endParaRPr lang="en-US" b="1" dirty="0">
              <a:solidFill>
                <a:srgbClr val="002060"/>
              </a:solidFill>
            </a:endParaRPr>
          </a:p>
          <a:p>
            <a:endParaRPr lang="en-US" dirty="0"/>
          </a:p>
        </p:txBody>
      </p:sp>
    </p:spTree>
    <p:extLst>
      <p:ext uri="{BB962C8B-B14F-4D97-AF65-F5344CB8AC3E}">
        <p14:creationId xmlns:p14="http://schemas.microsoft.com/office/powerpoint/2010/main" val="1919715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620688"/>
            <a:ext cx="8280920" cy="4216539"/>
          </a:xfrm>
          <a:prstGeom prst="rect">
            <a:avLst/>
          </a:prstGeom>
        </p:spPr>
        <p:txBody>
          <a:bodyPr wrap="square">
            <a:spAutoFit/>
          </a:bodyPr>
          <a:lstStyle/>
          <a:p>
            <a:pPr algn="ctr">
              <a:buNone/>
            </a:pPr>
            <a:r>
              <a:rPr lang="en-US" sz="3600" b="1" dirty="0">
                <a:solidFill>
                  <a:srgbClr val="002060"/>
                </a:solidFill>
                <a:latin typeface="Arial" panose="020B0604020202020204" pitchFamily="34" charset="0"/>
                <a:cs typeface="Arial" panose="020B0604020202020204" pitchFamily="34" charset="0"/>
              </a:rPr>
              <a:t>1. Logistic Function during Emergencies</a:t>
            </a:r>
          </a:p>
          <a:p>
            <a:endParaRPr lang="en-US" sz="2800" dirty="0">
              <a:solidFill>
                <a:srgbClr val="00206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solidFill>
                  <a:srgbClr val="002060"/>
                </a:solidFill>
                <a:latin typeface="Arial" panose="020B0604020202020204" pitchFamily="34" charset="0"/>
                <a:cs typeface="Arial" panose="020B0604020202020204" pitchFamily="34" charset="0"/>
              </a:rPr>
              <a:t>Logistics must be an integral part of preparation, response and evaluation of the response.</a:t>
            </a:r>
          </a:p>
          <a:p>
            <a:pPr marL="457200" indent="-457200">
              <a:buFont typeface="Arial" panose="020B0604020202020204" pitchFamily="34" charset="0"/>
              <a:buChar char="•"/>
            </a:pPr>
            <a:endParaRPr lang="en-US" sz="2800" dirty="0">
              <a:solidFill>
                <a:srgbClr val="002060"/>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solidFill>
                  <a:srgbClr val="002060"/>
                </a:solidFill>
                <a:latin typeface="Arial" panose="020B0604020202020204" pitchFamily="34" charset="0"/>
                <a:cs typeface="Arial" panose="020B0604020202020204" pitchFamily="34" charset="0"/>
              </a:rPr>
              <a:t>It is a crosscutting function that supports the organization and implementation of response activities. </a:t>
            </a:r>
            <a:endParaRPr lang="en-US" sz="2800" dirty="0">
              <a:solidFill>
                <a:srgbClr val="00206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50542" y="326265"/>
            <a:ext cx="8686800" cy="936104"/>
          </a:xfrm>
          <a:prstGeom prst="rect">
            <a:avLst/>
          </a:prstGeom>
        </p:spPr>
        <p:txBody>
          <a:bodyPr/>
          <a:lstStyle/>
          <a:p>
            <a:pPr lvl="0" algn="ctr">
              <a:spcBef>
                <a:spcPct val="0"/>
              </a:spcBef>
              <a:defRPr/>
            </a:pPr>
            <a:r>
              <a:rPr kumimoji="0" lang="en-US" sz="2400"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The logistic</a:t>
            </a:r>
            <a:r>
              <a:rPr lang="en-US" sz="2400" dirty="0">
                <a:solidFill>
                  <a:srgbClr val="002060"/>
                </a:solidFill>
                <a:latin typeface="Arial" panose="020B0604020202020204" pitchFamily="34" charset="0"/>
                <a:ea typeface="+mj-ea"/>
                <a:cs typeface="Arial" panose="020B0604020202020204" pitchFamily="34" charset="0"/>
              </a:rPr>
              <a:t> function enables the RRT to reach affected populations and find solutions to practical issues</a:t>
            </a:r>
            <a:r>
              <a:rPr lang="en-US" sz="2400" dirty="0">
                <a:solidFill>
                  <a:srgbClr val="002060"/>
                </a:solidFill>
                <a:latin typeface="Arial" panose="020B0604020202020204" pitchFamily="34" charset="0"/>
                <a:cs typeface="Arial" panose="020B0604020202020204" pitchFamily="34" charset="0"/>
              </a:rPr>
              <a:t>…</a:t>
            </a:r>
            <a:endParaRPr kumimoji="0" lang="en-US" sz="2400"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graphicFrame>
        <p:nvGraphicFramePr>
          <p:cNvPr id="6" name="Object 6"/>
          <p:cNvGraphicFramePr>
            <a:graphicFrameLocks noChangeAspect="1"/>
          </p:cNvGraphicFramePr>
          <p:nvPr>
            <p:extLst>
              <p:ext uri="{D42A27DB-BD31-4B8C-83A1-F6EECF244321}">
                <p14:modId xmlns:p14="http://schemas.microsoft.com/office/powerpoint/2010/main" val="2028460968"/>
              </p:ext>
            </p:extLst>
          </p:nvPr>
        </p:nvGraphicFramePr>
        <p:xfrm>
          <a:off x="710714" y="1268760"/>
          <a:ext cx="3672408" cy="2407194"/>
        </p:xfrm>
        <a:graphic>
          <a:graphicData uri="http://schemas.openxmlformats.org/presentationml/2006/ole">
            <mc:AlternateContent xmlns:mc="http://schemas.openxmlformats.org/markup-compatibility/2006">
              <mc:Choice xmlns:v="urn:schemas-microsoft-com:vml" Requires="v">
                <p:oleObj spid="_x0000_s1184" name="Photo Editor Photo" r:id="rId3" imgW="6668431" imgH="4371429" progId="">
                  <p:embed/>
                </p:oleObj>
              </mc:Choice>
              <mc:Fallback>
                <p:oleObj name="Photo Editor Photo" r:id="rId3" imgW="6668431" imgH="437142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714" y="1268760"/>
                        <a:ext cx="3672408" cy="240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 Box 8"/>
          <p:cNvSpPr txBox="1">
            <a:spLocks noChangeArrowheads="1"/>
          </p:cNvSpPr>
          <p:nvPr/>
        </p:nvSpPr>
        <p:spPr bwMode="auto">
          <a:xfrm>
            <a:off x="1373594" y="1870075"/>
            <a:ext cx="533400" cy="646331"/>
          </a:xfrm>
          <a:prstGeom prst="rect">
            <a:avLst/>
          </a:prstGeom>
          <a:noFill/>
          <a:ln w="9525">
            <a:noFill/>
            <a:miter lim="800000"/>
            <a:headEnd/>
            <a:tailEnd/>
          </a:ln>
          <a:effectLst/>
        </p:spPr>
        <p:txBody>
          <a:bodyPr>
            <a:spAutoFit/>
          </a:bodyPr>
          <a:lstStyle/>
          <a:p>
            <a:pPr>
              <a:spcBef>
                <a:spcPct val="50000"/>
              </a:spcBef>
            </a:pPr>
            <a:endParaRPr lang="en-US" sz="3600" b="1" dirty="0"/>
          </a:p>
        </p:txBody>
      </p:sp>
      <p:sp>
        <p:nvSpPr>
          <p:cNvPr id="8" name="Rectangle 7"/>
          <p:cNvSpPr/>
          <p:nvPr/>
        </p:nvSpPr>
        <p:spPr>
          <a:xfrm>
            <a:off x="4424888" y="4077072"/>
            <a:ext cx="4395584" cy="1200329"/>
          </a:xfrm>
          <a:prstGeom prst="rect">
            <a:avLst/>
          </a:prstGeom>
        </p:spPr>
        <p:txBody>
          <a:bodyPr wrap="square">
            <a:spAutoFit/>
          </a:bodyPr>
          <a:lstStyle/>
          <a:p>
            <a:pPr marL="342900" lvl="0" indent="-342900" algn="ctr">
              <a:spcBef>
                <a:spcPct val="20000"/>
              </a:spcBef>
              <a:defRPr/>
            </a:pPr>
            <a:r>
              <a:rPr lang="en-US" sz="2400" dirty="0">
                <a:solidFill>
                  <a:srgbClr val="002060"/>
                </a:solidFill>
                <a:latin typeface="Arial" panose="020B0604020202020204" pitchFamily="34" charset="0"/>
                <a:cs typeface="Arial" panose="020B0604020202020204" pitchFamily="34" charset="0"/>
              </a:rPr>
              <a:t>Logistics cannot be improvised during an emergency, it has to be planned ahead.</a:t>
            </a:r>
          </a:p>
        </p:txBody>
      </p:sp>
      <p:graphicFrame>
        <p:nvGraphicFramePr>
          <p:cNvPr id="1027" name="Object 3"/>
          <p:cNvGraphicFramePr>
            <a:graphicFrameLocks noChangeAspect="1"/>
          </p:cNvGraphicFramePr>
          <p:nvPr>
            <p:extLst>
              <p:ext uri="{D42A27DB-BD31-4B8C-83A1-F6EECF244321}">
                <p14:modId xmlns:p14="http://schemas.microsoft.com/office/powerpoint/2010/main" val="1573899074"/>
              </p:ext>
            </p:extLst>
          </p:nvPr>
        </p:nvGraphicFramePr>
        <p:xfrm>
          <a:off x="4455130" y="1262369"/>
          <a:ext cx="3384376" cy="2410986"/>
        </p:xfrm>
        <a:graphic>
          <a:graphicData uri="http://schemas.openxmlformats.org/presentationml/2006/ole">
            <mc:AlternateContent xmlns:mc="http://schemas.openxmlformats.org/markup-compatibility/2006">
              <mc:Choice xmlns:v="urn:schemas-microsoft-com:vml" Requires="v">
                <p:oleObj spid="_x0000_s1185" name="Fotografía de Photo Editor" r:id="rId5" imgW="19123810" imgH="12514286" progId="">
                  <p:embed/>
                </p:oleObj>
              </mc:Choice>
              <mc:Fallback>
                <p:oleObj name="Fotografía de Photo Editor" r:id="rId5" imgW="19123810" imgH="12514286"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5130" y="1262369"/>
                        <a:ext cx="3384376" cy="2410986"/>
                      </a:xfrm>
                      <a:prstGeom prst="rect">
                        <a:avLst/>
                      </a:prstGeom>
                      <a:noFill/>
                      <a:ln>
                        <a:noFill/>
                      </a:ln>
                      <a:effectLst/>
                      <a:extLst/>
                    </p:spPr>
                  </p:pic>
                </p:oleObj>
              </mc:Fallback>
            </mc:AlternateContent>
          </a:graphicData>
        </a:graphic>
      </p:graphicFrame>
      <p:pic>
        <p:nvPicPr>
          <p:cNvPr id="10" name="Picture 2" descr="E:\101_PANA\P1010049.JPG"/>
          <p:cNvPicPr>
            <a:picLocks noChangeAspect="1" noChangeArrowheads="1"/>
          </p:cNvPicPr>
          <p:nvPr/>
        </p:nvPicPr>
        <p:blipFill rotWithShape="1">
          <a:blip r:embed="rId7" cstate="print"/>
          <a:srcRect b="14883"/>
          <a:stretch/>
        </p:blipFill>
        <p:spPr bwMode="auto">
          <a:xfrm>
            <a:off x="710714" y="3768857"/>
            <a:ext cx="3672408" cy="225243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457200" y="274638"/>
            <a:ext cx="8229600" cy="1143000"/>
          </a:xfrm>
          <a:prstGeom prst="rect">
            <a:avLst/>
          </a:prstGeom>
        </p:spPr>
        <p:txBody>
          <a:bodyPr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RRT Deployment</a:t>
            </a:r>
            <a:endPar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sp>
        <p:nvSpPr>
          <p:cNvPr id="3" name="Espace réservé du contenu 2"/>
          <p:cNvSpPr txBox="1">
            <a:spLocks/>
          </p:cNvSpPr>
          <p:nvPr/>
        </p:nvSpPr>
        <p:spPr>
          <a:xfrm>
            <a:off x="457200" y="1268760"/>
            <a:ext cx="8435280" cy="4752528"/>
          </a:xfrm>
          <a:prstGeom prst="rect">
            <a:avLst/>
          </a:prstGeom>
        </p:spPr>
        <p:txBody>
          <a:bodyPr>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400" dirty="0">
                <a:solidFill>
                  <a:srgbClr val="002060"/>
                </a:solidFill>
                <a:latin typeface="Arial" panose="020B0604020202020204" pitchFamily="34" charset="0"/>
                <a:cs typeface="Arial" panose="020B0604020202020204" pitchFamily="34" charset="0"/>
              </a:rPr>
              <a:t>The deployment of the RRT to the field must be carefully planed and prepared. This preparation is based on </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t>
            </a: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 good knowledge of the geographical context</a:t>
            </a:r>
            <a:r>
              <a:rPr lang="en-US" sz="2400" dirty="0">
                <a:solidFill>
                  <a:srgbClr val="002060"/>
                </a:solidFill>
                <a:latin typeface="Arial" panose="020B0604020202020204" pitchFamily="34" charset="0"/>
                <a:cs typeface="Arial" panose="020B0604020202020204" pitchFamily="34" charset="0"/>
              </a:rPr>
              <a:t>, the social dynamics, as well as the political and security situation of the area where the team will be deployed.</a:t>
            </a: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lang="en-US" sz="2400" dirty="0">
              <a:solidFill>
                <a:srgbClr val="002060"/>
              </a:solidFill>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sz="2400" dirty="0">
                <a:solidFill>
                  <a:srgbClr val="002060"/>
                </a:solidFill>
                <a:latin typeface="Arial" panose="020B0604020202020204" pitchFamily="34" charset="0"/>
                <a:cs typeface="Arial" panose="020B0604020202020204" pitchFamily="34" charset="0"/>
              </a:rPr>
              <a:t>A logistics supply plan, based on the team’s action plan, approved by all those who will be part of operations.</a:t>
            </a: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lang="en-US" sz="2400" dirty="0">
              <a:solidFill>
                <a:srgbClr val="002060"/>
              </a:solidFill>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US" sz="2400" dirty="0">
                <a:solidFill>
                  <a:srgbClr val="002060"/>
                </a:solidFill>
                <a:latin typeface="Arial" panose="020B0604020202020204" pitchFamily="34" charset="0"/>
                <a:cs typeface="Arial" panose="020B0604020202020204" pitchFamily="34" charset="0"/>
              </a:rPr>
              <a:t>The team must be properly equipped to ensure its survival and health: survival kit, first aid kit, cash, etc.</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251520" y="274638"/>
            <a:ext cx="8647142"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2. Logistics Supply </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Plan</a:t>
            </a:r>
          </a:p>
        </p:txBody>
      </p:sp>
      <p:sp>
        <p:nvSpPr>
          <p:cNvPr id="5" name="Rectangle 4"/>
          <p:cNvSpPr/>
          <p:nvPr/>
        </p:nvSpPr>
        <p:spPr>
          <a:xfrm>
            <a:off x="72008" y="3747427"/>
            <a:ext cx="8964488" cy="1265749"/>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b="1" dirty="0"/>
          </a:p>
        </p:txBody>
      </p:sp>
      <p:sp>
        <p:nvSpPr>
          <p:cNvPr id="4" name="Rectangle 3"/>
          <p:cNvSpPr/>
          <p:nvPr/>
        </p:nvSpPr>
        <p:spPr>
          <a:xfrm>
            <a:off x="251520" y="4037200"/>
            <a:ext cx="4114800" cy="7599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t>Support to structures and </a:t>
            </a:r>
            <a:r>
              <a:rPr lang="en-US" b="1" dirty="0"/>
              <a:t>teams</a:t>
            </a:r>
          </a:p>
        </p:txBody>
      </p:sp>
      <p:sp>
        <p:nvSpPr>
          <p:cNvPr id="6" name="Rectangle 5"/>
          <p:cNvSpPr/>
          <p:nvPr/>
        </p:nvSpPr>
        <p:spPr>
          <a:xfrm>
            <a:off x="4777680" y="4037200"/>
            <a:ext cx="4114800" cy="7599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Support to activities</a:t>
            </a:r>
          </a:p>
        </p:txBody>
      </p:sp>
      <p:sp>
        <p:nvSpPr>
          <p:cNvPr id="8" name="ZoneTexte 7"/>
          <p:cNvSpPr txBox="1"/>
          <p:nvPr/>
        </p:nvSpPr>
        <p:spPr>
          <a:xfrm>
            <a:off x="2520712" y="3236924"/>
            <a:ext cx="4248472" cy="646331"/>
          </a:xfrm>
          <a:prstGeom prst="rect">
            <a:avLst/>
          </a:prstGeom>
          <a:solidFill>
            <a:schemeClr val="accent6">
              <a:lumMod val="20000"/>
              <a:lumOff val="80000"/>
            </a:schemeClr>
          </a:solidFill>
        </p:spPr>
        <p:txBody>
          <a:bodyPr wrap="square" rtlCol="0">
            <a:spAutoFit/>
          </a:bodyPr>
          <a:lstStyle/>
          <a:p>
            <a:pPr algn="ctr"/>
            <a:r>
              <a:rPr lang="en-US" sz="3600" dirty="0">
                <a:solidFill>
                  <a:srgbClr val="00B050"/>
                </a:solidFill>
              </a:rPr>
              <a:t>Procurement</a:t>
            </a:r>
          </a:p>
        </p:txBody>
      </p:sp>
      <p:graphicFrame>
        <p:nvGraphicFramePr>
          <p:cNvPr id="11" name="Diagramme 10"/>
          <p:cNvGraphicFramePr/>
          <p:nvPr>
            <p:extLst>
              <p:ext uri="{D42A27DB-BD31-4B8C-83A1-F6EECF244321}">
                <p14:modId xmlns:p14="http://schemas.microsoft.com/office/powerpoint/2010/main" val="1315658993"/>
              </p:ext>
            </p:extLst>
          </p:nvPr>
        </p:nvGraphicFramePr>
        <p:xfrm>
          <a:off x="385192" y="1052736"/>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Accolade fermante 11"/>
          <p:cNvSpPr/>
          <p:nvPr/>
        </p:nvSpPr>
        <p:spPr>
          <a:xfrm rot="5400000">
            <a:off x="4269057" y="-1488637"/>
            <a:ext cx="720080" cy="8395114"/>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fr-FR"/>
          </a:p>
        </p:txBody>
      </p:sp>
      <p:sp>
        <p:nvSpPr>
          <p:cNvPr id="13" name="Espace réservé du contenu 2"/>
          <p:cNvSpPr txBox="1">
            <a:spLocks/>
          </p:cNvSpPr>
          <p:nvPr/>
        </p:nvSpPr>
        <p:spPr>
          <a:xfrm>
            <a:off x="72008" y="5013176"/>
            <a:ext cx="8964488" cy="1152128"/>
          </a:xfrm>
          <a:prstGeom prst="rect">
            <a:avLst/>
          </a:prstGeom>
        </p:spPr>
        <p:txBody>
          <a:bodyPr>
            <a:normAutofit/>
          </a:bodyPr>
          <a:lstStyle/>
          <a:p>
            <a:pPr algn="ctr"/>
            <a:r>
              <a:rPr lang="en-US" sz="2400" dirty="0"/>
              <a:t>Which items ? - Quantities ? – Quality? – Which frequency ?</a:t>
            </a:r>
          </a:p>
          <a:p>
            <a:pPr algn="ctr"/>
            <a:r>
              <a:rPr lang="en-US" sz="2400" dirty="0"/>
              <a:t>Timeline? – Where is the beneficiary?- Any related services needed?</a:t>
            </a:r>
            <a:endParaRPr kumimoji="0" lang="en-US" sz="2400" b="0" i="0" u="none" strike="noStrike" kern="1200" cap="none" spc="0" normalizeH="0" baseline="0" dirty="0">
              <a:ln>
                <a:noFill/>
              </a:ln>
              <a:solidFill>
                <a:schemeClr val="tx1"/>
              </a:solidFill>
              <a:effectLst/>
              <a:uLnTx/>
              <a:uFillTx/>
            </a:endParaRPr>
          </a:p>
        </p:txBody>
      </p:sp>
    </p:spTree>
    <p:extLst>
      <p:ext uri="{BB962C8B-B14F-4D97-AF65-F5344CB8AC3E}">
        <p14:creationId xmlns:p14="http://schemas.microsoft.com/office/powerpoint/2010/main" val="93897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323528" y="274638"/>
            <a:ext cx="8640960"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 Needs Assessment (1)</a:t>
            </a:r>
          </a:p>
        </p:txBody>
      </p:sp>
      <p:sp>
        <p:nvSpPr>
          <p:cNvPr id="3" name="Espace réservé du contenu 2"/>
          <p:cNvSpPr txBox="1">
            <a:spLocks/>
          </p:cNvSpPr>
          <p:nvPr/>
        </p:nvSpPr>
        <p:spPr>
          <a:xfrm>
            <a:off x="323528" y="980728"/>
            <a:ext cx="8496944" cy="5472608"/>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400" dirty="0">
                <a:solidFill>
                  <a:srgbClr val="002060"/>
                </a:solidFill>
                <a:latin typeface="Arial" panose="020B0604020202020204" pitchFamily="34" charset="0"/>
                <a:cs typeface="Arial" panose="020B0604020202020204" pitchFamily="34" charset="0"/>
              </a:rPr>
              <a:t>In</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0" i="0" u="none" strike="noStrike" kern="1200" cap="none" spc="0" normalizeH="0" baseline="0" dirty="0">
                <a:ln>
                  <a:noFill/>
                </a:ln>
                <a:solidFill>
                  <a:srgbClr val="002060"/>
                </a:solidFill>
                <a:effectLst/>
                <a:uLnTx/>
                <a:uFillTx/>
                <a:latin typeface="Arial" panose="020B0604020202020204" pitchFamily="34" charset="0"/>
                <a:cs typeface="Arial" panose="020B0604020202020204" pitchFamily="34" charset="0"/>
              </a:rPr>
              <a:t>collaboration</a:t>
            </a:r>
            <a:r>
              <a:rPr kumimoji="0" lang="en-US"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with other stakeholders, the logistician ensures the evaluation of: </a:t>
            </a:r>
          </a:p>
          <a:p>
            <a:endParaRPr lang="en-US" sz="24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Infrastructure </a:t>
            </a:r>
            <a:r>
              <a:rPr lang="en-US" sz="2400" dirty="0">
                <a:solidFill>
                  <a:schemeClr val="accent6">
                    <a:lumMod val="75000"/>
                  </a:schemeClr>
                </a:solidFill>
                <a:latin typeface="Arial" panose="020B0604020202020204" pitchFamily="34" charset="0"/>
                <a:cs typeface="Arial" panose="020B0604020202020204" pitchFamily="34" charset="0"/>
              </a:rPr>
              <a:t>capacity </a:t>
            </a:r>
            <a:r>
              <a:rPr lang="en-US" sz="2400" dirty="0">
                <a:solidFill>
                  <a:srgbClr val="002060"/>
                </a:solidFill>
                <a:latin typeface="Arial" panose="020B0604020202020204" pitchFamily="34" charset="0"/>
                <a:cs typeface="Arial" panose="020B0604020202020204" pitchFamily="34" charset="0"/>
              </a:rPr>
              <a:t>(port, airport, storage, etc...)</a:t>
            </a:r>
          </a:p>
          <a:p>
            <a:pPr marL="285750" indent="-28575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Transport and telecommunications</a:t>
            </a:r>
          </a:p>
          <a:p>
            <a:pPr marL="285750" indent="-285750">
              <a:buFont typeface="Arial" panose="020B0604020202020204" pitchFamily="34" charset="0"/>
              <a:buChar char="•"/>
            </a:pPr>
            <a:r>
              <a:rPr lang="en-US" sz="2400" dirty="0">
                <a:solidFill>
                  <a:srgbClr val="002060"/>
                </a:solidFill>
                <a:latin typeface="Arial" panose="020B0604020202020204" pitchFamily="34" charset="0"/>
                <a:cs typeface="Arial" panose="020B0604020202020204" pitchFamily="34" charset="0"/>
              </a:rPr>
              <a:t>Needs expressed by </a:t>
            </a:r>
            <a:r>
              <a:rPr lang="en-US" sz="2400" dirty="0">
                <a:solidFill>
                  <a:schemeClr val="accent6">
                    <a:lumMod val="75000"/>
                  </a:schemeClr>
                </a:solidFill>
                <a:latin typeface="Arial" panose="020B0604020202020204" pitchFamily="34" charset="0"/>
                <a:cs typeface="Arial" panose="020B0604020202020204" pitchFamily="34" charset="0"/>
              </a:rPr>
              <a:t>other sectors </a:t>
            </a:r>
            <a:r>
              <a:rPr lang="en-US" sz="2400" dirty="0">
                <a:solidFill>
                  <a:srgbClr val="002060"/>
                </a:solidFill>
                <a:latin typeface="Arial" panose="020B0604020202020204" pitchFamily="34" charset="0"/>
                <a:cs typeface="Arial" panose="020B0604020202020204" pitchFamily="34" charset="0"/>
              </a:rPr>
              <a:t>in terms of health, water, shelter and sanitation</a:t>
            </a:r>
          </a:p>
          <a:p>
            <a:pPr marL="285750" indent="-285750">
              <a:buFont typeface="Arial" panose="020B0604020202020204" pitchFamily="34" charset="0"/>
              <a:buChar char="•"/>
            </a:pPr>
            <a:r>
              <a:rPr lang="en-US" sz="2400" dirty="0">
                <a:solidFill>
                  <a:schemeClr val="accent6">
                    <a:lumMod val="75000"/>
                  </a:schemeClr>
                </a:solidFill>
                <a:latin typeface="Arial" panose="020B0604020202020204" pitchFamily="34" charset="0"/>
                <a:cs typeface="Arial" panose="020B0604020202020204" pitchFamily="34" charset="0"/>
              </a:rPr>
              <a:t>Local </a:t>
            </a:r>
            <a:r>
              <a:rPr lang="en-US" sz="2400" dirty="0">
                <a:solidFill>
                  <a:srgbClr val="002060"/>
                </a:solidFill>
                <a:latin typeface="Arial" panose="020B0604020202020204" pitchFamily="34" charset="0"/>
                <a:cs typeface="Arial" panose="020B0604020202020204" pitchFamily="34" charset="0"/>
              </a:rPr>
              <a:t>human and material </a:t>
            </a:r>
            <a:r>
              <a:rPr lang="en-US" sz="2400" dirty="0">
                <a:solidFill>
                  <a:schemeClr val="accent6">
                    <a:lumMod val="75000"/>
                  </a:schemeClr>
                </a:solidFill>
                <a:latin typeface="Arial" panose="020B0604020202020204" pitchFamily="34" charset="0"/>
                <a:cs typeface="Arial" panose="020B0604020202020204" pitchFamily="34" charset="0"/>
              </a:rPr>
              <a:t>resources</a:t>
            </a:r>
            <a:r>
              <a:rPr lang="en-US" sz="2400" dirty="0">
                <a:solidFill>
                  <a:srgbClr val="002060"/>
                </a:solidFill>
                <a:latin typeface="Arial" panose="020B0604020202020204" pitchFamily="34" charset="0"/>
                <a:cs typeface="Arial" panose="020B0604020202020204" pitchFamily="34" charset="0"/>
              </a:rPr>
              <a:t> as well as the </a:t>
            </a:r>
            <a:r>
              <a:rPr lang="en-US" sz="2400" dirty="0">
                <a:solidFill>
                  <a:schemeClr val="accent6">
                    <a:lumMod val="75000"/>
                  </a:schemeClr>
                </a:solidFill>
                <a:latin typeface="Arial" panose="020B0604020202020204" pitchFamily="34" charset="0"/>
                <a:cs typeface="Arial" panose="020B0604020202020204" pitchFamily="34" charset="0"/>
              </a:rPr>
              <a:t>needs</a:t>
            </a:r>
            <a:r>
              <a:rPr lang="en-US" sz="2400" dirty="0">
                <a:solidFill>
                  <a:srgbClr val="002060"/>
                </a:solidFill>
                <a:latin typeface="Arial" panose="020B0604020202020204" pitchFamily="34" charset="0"/>
                <a:cs typeface="Arial" panose="020B0604020202020204" pitchFamily="34" charset="0"/>
              </a:rPr>
              <a:t> of operations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graphicFrame>
        <p:nvGraphicFramePr>
          <p:cNvPr id="4" name="Diagramme 10"/>
          <p:cNvGraphicFramePr/>
          <p:nvPr>
            <p:extLst>
              <p:ext uri="{D42A27DB-BD31-4B8C-83A1-F6EECF244321}">
                <p14:modId xmlns:p14="http://schemas.microsoft.com/office/powerpoint/2010/main" val="4137049427"/>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txBox="1">
            <a:spLocks/>
          </p:cNvSpPr>
          <p:nvPr/>
        </p:nvSpPr>
        <p:spPr>
          <a:xfrm>
            <a:off x="323528" y="980728"/>
            <a:ext cx="8496944" cy="5472608"/>
          </a:xfrm>
          <a:prstGeom prst="rect">
            <a:avLst/>
          </a:prstGeom>
        </p:spPr>
        <p:txBody>
          <a:bodyPr>
            <a:normAutofit/>
          </a:bodyPr>
          <a:lstStyle/>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Security situation </a:t>
            </a:r>
          </a:p>
          <a:p>
            <a:pPr marL="800100" lvl="1" indent="-342900">
              <a:buFont typeface="Wingdings" panose="05000000000000000000" pitchFamily="2" charset="2"/>
              <a:buChar char="ü"/>
            </a:pPr>
            <a:r>
              <a:rPr lang="en-US" sz="2400" dirty="0">
                <a:solidFill>
                  <a:srgbClr val="002060"/>
                </a:solidFill>
                <a:latin typeface="Arial" panose="020B0604020202020204" pitchFamily="34" charset="0"/>
                <a:cs typeface="Arial" panose="020B0604020202020204" pitchFamily="34" charset="0"/>
              </a:rPr>
              <a:t>Gather available</a:t>
            </a:r>
            <a:r>
              <a:rPr lang="en-US" sz="2400" dirty="0">
                <a:solidFill>
                  <a:schemeClr val="accent6">
                    <a:lumMod val="75000"/>
                  </a:schemeClr>
                </a:solidFill>
                <a:latin typeface="Arial" panose="020B0604020202020204" pitchFamily="34" charset="0"/>
                <a:cs typeface="Arial" panose="020B0604020202020204" pitchFamily="34" charset="0"/>
              </a:rPr>
              <a:t> maps </a:t>
            </a:r>
            <a:r>
              <a:rPr lang="en-US" sz="2400" dirty="0">
                <a:solidFill>
                  <a:srgbClr val="002060"/>
                </a:solidFill>
                <a:latin typeface="Arial" panose="020B0604020202020204" pitchFamily="34" charset="0"/>
                <a:cs typeface="Arial" panose="020B0604020202020204" pitchFamily="34" charset="0"/>
              </a:rPr>
              <a:t>of the affected area</a:t>
            </a:r>
          </a:p>
          <a:p>
            <a:pPr marL="800100" lvl="1" indent="-342900">
              <a:buFont typeface="Wingdings" panose="05000000000000000000" pitchFamily="2" charset="2"/>
              <a:buChar char="ü"/>
            </a:pPr>
            <a:r>
              <a:rPr lang="en-US" sz="2400" dirty="0">
                <a:solidFill>
                  <a:srgbClr val="002060"/>
                </a:solidFill>
                <a:latin typeface="Arial" panose="020B0604020202020204" pitchFamily="34" charset="0"/>
                <a:cs typeface="Arial" panose="020B0604020202020204" pitchFamily="34" charset="0"/>
              </a:rPr>
              <a:t>Assess the presence of </a:t>
            </a:r>
            <a:r>
              <a:rPr lang="en-US" sz="2400" dirty="0">
                <a:solidFill>
                  <a:schemeClr val="accent6">
                    <a:lumMod val="75000"/>
                  </a:schemeClr>
                </a:solidFill>
                <a:latin typeface="Arial" panose="020B0604020202020204" pitchFamily="34" charset="0"/>
                <a:cs typeface="Arial" panose="020B0604020202020204" pitchFamily="34" charset="0"/>
              </a:rPr>
              <a:t>armed groups </a:t>
            </a:r>
            <a:r>
              <a:rPr lang="en-US" sz="2400" dirty="0">
                <a:solidFill>
                  <a:srgbClr val="002060"/>
                </a:solidFill>
                <a:latin typeface="Arial" panose="020B0604020202020204" pitchFamily="34" charset="0"/>
                <a:cs typeface="Arial" panose="020B0604020202020204" pitchFamily="34" charset="0"/>
              </a:rPr>
              <a:t>and military activities</a:t>
            </a:r>
          </a:p>
          <a:p>
            <a:pPr marL="800100" lvl="1" indent="-342900">
              <a:buFont typeface="Wingdings" panose="05000000000000000000" pitchFamily="2" charset="2"/>
              <a:buChar char="ü"/>
            </a:pPr>
            <a:r>
              <a:rPr lang="en-US" sz="2400" dirty="0">
                <a:solidFill>
                  <a:srgbClr val="002060"/>
                </a:solidFill>
                <a:latin typeface="Arial" panose="020B0604020202020204" pitchFamily="34" charset="0"/>
                <a:cs typeface="Arial" panose="020B0604020202020204" pitchFamily="34" charset="0"/>
              </a:rPr>
              <a:t>Evaluate the </a:t>
            </a:r>
            <a:r>
              <a:rPr lang="en-US" sz="2400" dirty="0">
                <a:solidFill>
                  <a:schemeClr val="accent6">
                    <a:lumMod val="75000"/>
                  </a:schemeClr>
                </a:solidFill>
                <a:latin typeface="Arial" panose="020B0604020202020204" pitchFamily="34" charset="0"/>
                <a:cs typeface="Arial" panose="020B0604020202020204" pitchFamily="34" charset="0"/>
              </a:rPr>
              <a:t>level of hostility </a:t>
            </a:r>
            <a:r>
              <a:rPr lang="en-US" sz="2400" dirty="0">
                <a:solidFill>
                  <a:srgbClr val="002060"/>
                </a:solidFill>
                <a:latin typeface="Arial" panose="020B0604020202020204" pitchFamily="34" charset="0"/>
                <a:cs typeface="Arial" panose="020B0604020202020204" pitchFamily="34" charset="0"/>
              </a:rPr>
              <a:t>of the population</a:t>
            </a:r>
          </a:p>
          <a:p>
            <a:pPr marL="800100" lvl="1" indent="-342900">
              <a:buFont typeface="Wingdings" panose="05000000000000000000" pitchFamily="2" charset="2"/>
              <a:buChar char="ü"/>
            </a:pPr>
            <a:r>
              <a:rPr lang="en-US" sz="2400" dirty="0">
                <a:solidFill>
                  <a:srgbClr val="002060"/>
                </a:solidFill>
                <a:latin typeface="Arial" panose="020B0604020202020204" pitchFamily="34" charset="0"/>
                <a:cs typeface="Arial" panose="020B0604020202020204" pitchFamily="34" charset="0"/>
              </a:rPr>
              <a:t>Evaluate other threats related to </a:t>
            </a:r>
            <a:r>
              <a:rPr lang="en-US" sz="2400" dirty="0">
                <a:solidFill>
                  <a:schemeClr val="accent6">
                    <a:lumMod val="75000"/>
                  </a:schemeClr>
                </a:solidFill>
                <a:latin typeface="Arial" panose="020B0604020202020204" pitchFamily="34" charset="0"/>
                <a:cs typeface="Arial" panose="020B0604020202020204" pitchFamily="34" charset="0"/>
              </a:rPr>
              <a:t>organized crime</a:t>
            </a:r>
          </a:p>
          <a:p>
            <a:pPr marL="800100" lvl="1" indent="-342900">
              <a:buFont typeface="Wingdings" panose="05000000000000000000" pitchFamily="2" charset="2"/>
              <a:buChar char="ü"/>
            </a:pPr>
            <a:r>
              <a:rPr lang="en-US" sz="2400" dirty="0">
                <a:solidFill>
                  <a:srgbClr val="002060"/>
                </a:solidFill>
                <a:latin typeface="Arial" panose="020B0604020202020204" pitchFamily="34" charset="0"/>
                <a:cs typeface="Arial" panose="020B0604020202020204" pitchFamily="34" charset="0"/>
              </a:rPr>
              <a:t>Evaluate </a:t>
            </a:r>
            <a:r>
              <a:rPr lang="en-US" sz="2400" dirty="0">
                <a:solidFill>
                  <a:schemeClr val="accent6">
                    <a:lumMod val="75000"/>
                  </a:schemeClr>
                </a:solidFill>
                <a:latin typeface="Arial" panose="020B0604020202020204" pitchFamily="34" charset="0"/>
                <a:cs typeface="Arial" panose="020B0604020202020204" pitchFamily="34" charset="0"/>
              </a:rPr>
              <a:t>environmental threats </a:t>
            </a:r>
            <a:r>
              <a:rPr lang="en-US" sz="2400" dirty="0">
                <a:solidFill>
                  <a:srgbClr val="002060"/>
                </a:solidFill>
                <a:latin typeface="Arial" panose="020B0604020202020204" pitchFamily="34" charset="0"/>
                <a:cs typeface="Arial" panose="020B0604020202020204" pitchFamily="34" charset="0"/>
              </a:rPr>
              <a:t>(dangerous rivers, dangerous access, landslide, etc.)</a:t>
            </a:r>
          </a:p>
          <a:p>
            <a:pPr marL="342900" indent="-342900">
              <a:buFont typeface="Arial" pitchFamily="34" charset="0"/>
              <a:buChar char="•"/>
            </a:pPr>
            <a:r>
              <a:rPr lang="en-US" sz="2400" dirty="0">
                <a:solidFill>
                  <a:srgbClr val="002060"/>
                </a:solidFill>
                <a:latin typeface="Arial" panose="020B0604020202020204" pitchFamily="34" charset="0"/>
                <a:cs typeface="Arial" panose="020B0604020202020204" pitchFamily="34" charset="0"/>
              </a:rPr>
              <a:t>A rapid assessment tool is used for this purpose to facilitate data collection.</a:t>
            </a:r>
            <a:endParaRPr kumimoji="0" lang="fr-FR" sz="24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sp>
        <p:nvSpPr>
          <p:cNvPr id="4" name="Titre 1">
            <a:extLst>
              <a:ext uri="{FF2B5EF4-FFF2-40B4-BE49-F238E27FC236}">
                <a16:creationId xmlns:a16="http://schemas.microsoft.com/office/drawing/2014/main" id="{D494FFC1-B098-4183-953F-C76B549CC073}"/>
              </a:ext>
            </a:extLst>
          </p:cNvPr>
          <p:cNvSpPr txBox="1">
            <a:spLocks/>
          </p:cNvSpPr>
          <p:nvPr/>
        </p:nvSpPr>
        <p:spPr>
          <a:xfrm>
            <a:off x="323528" y="274638"/>
            <a:ext cx="8640960" cy="77809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solidFill>
                  <a:srgbClr val="002060"/>
                </a:solidFill>
                <a:latin typeface="Arial" panose="020B0604020202020204" pitchFamily="34" charset="0"/>
                <a:ea typeface="+mj-ea"/>
                <a:cs typeface="Arial" panose="020B0604020202020204" pitchFamily="34" charset="0"/>
              </a:rPr>
              <a:t>Procurement</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a:t>
            </a:r>
            <a:r>
              <a:rPr kumimoji="0" lang="en-US" sz="3600" b="1" i="0" u="none" strike="noStrike" kern="1200" cap="none" spc="0" normalizeH="0" noProof="0" dirty="0">
                <a:ln>
                  <a:noFill/>
                </a:ln>
                <a:solidFill>
                  <a:srgbClr val="002060"/>
                </a:solidFill>
                <a:effectLst/>
                <a:uLnTx/>
                <a:uFillTx/>
                <a:latin typeface="Arial" panose="020B0604020202020204" pitchFamily="34" charset="0"/>
                <a:ea typeface="+mj-ea"/>
                <a:cs typeface="Arial" panose="020B0604020202020204" pitchFamily="34" charset="0"/>
              </a:rPr>
              <a:t> N</a:t>
            </a:r>
            <a:r>
              <a:rPr kumimoji="0" lang="en-US" sz="36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rPr>
              <a:t>eeds Assessment (2)</a:t>
            </a:r>
          </a:p>
        </p:txBody>
      </p:sp>
      <p:graphicFrame>
        <p:nvGraphicFramePr>
          <p:cNvPr id="5" name="Diagramme 10"/>
          <p:cNvGraphicFramePr/>
          <p:nvPr>
            <p:extLst>
              <p:ext uri="{D42A27DB-BD31-4B8C-83A1-F6EECF244321}">
                <p14:modId xmlns:p14="http://schemas.microsoft.com/office/powerpoint/2010/main" val="93881149"/>
              </p:ext>
            </p:extLst>
          </p:nvPr>
        </p:nvGraphicFramePr>
        <p:xfrm>
          <a:off x="307002" y="4869160"/>
          <a:ext cx="8513470" cy="1548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9456108"/>
      </p:ext>
    </p:extLst>
  </p:cSld>
  <p:clrMapOvr>
    <a:masterClrMapping/>
  </p:clrMapOvr>
</p:sld>
</file>

<file path=ppt/theme/theme1.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DE593A36A6874285991743F2BE28E9" ma:contentTypeVersion="0" ma:contentTypeDescription="Create a new document." ma:contentTypeScope="" ma:versionID="c4cae042d4c79ee54905f63930fcba5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421BE6-63AA-4EEB-B267-FC9B9B7F8B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DFE73C1-63DF-4CB3-A50A-A5FB637B30C8}">
  <ds:schemaRefs>
    <ds:schemaRef ds:uri="http://schemas.microsoft.com/sharepoint/v3/contenttype/forms"/>
  </ds:schemaRefs>
</ds:datastoreItem>
</file>

<file path=customXml/itemProps3.xml><?xml version="1.0" encoding="utf-8"?>
<ds:datastoreItem xmlns:ds="http://schemas.openxmlformats.org/officeDocument/2006/customXml" ds:itemID="{148C2524-3A92-436E-840C-30EE8836DD15}">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7576</TotalTime>
  <Words>1107</Words>
  <Application>Microsoft Office PowerPoint</Application>
  <PresentationFormat>On-screen Show (4:3)</PresentationFormat>
  <Paragraphs>182</Paragraphs>
  <Slides>26</Slides>
  <Notes>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26</vt:i4>
      </vt:variant>
    </vt:vector>
  </HeadingPairs>
  <TitlesOfParts>
    <vt:vector size="33" baseType="lpstr">
      <vt:lpstr>Arial</vt:lpstr>
      <vt:lpstr>Arial Narrow</vt:lpstr>
      <vt:lpstr>Calibri</vt:lpstr>
      <vt:lpstr>Wingdings</vt:lpstr>
      <vt:lpstr>RC 59 Template EN</vt:lpstr>
      <vt:lpstr>Photo Editor Photo</vt:lpstr>
      <vt:lpstr>Fotografía de Photo Editor</vt:lpstr>
      <vt:lpstr>PowerPoint Presentation</vt:lpstr>
      <vt:lpstr>Learning objectives</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Key tasks of the logistician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messages</vt:lpstr>
      <vt:lpstr>Disclaimer</vt:lpstr>
      <vt:lpstr>Thank you!</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LOGISTIQUE EN SITUATION D’URGENCE</dc:title>
  <dc:creator>USER</dc:creator>
  <cp:lastModifiedBy>GOMEZ, Paula</cp:lastModifiedBy>
  <cp:revision>138</cp:revision>
  <dcterms:created xsi:type="dcterms:W3CDTF">2013-06-22T04:23:34Z</dcterms:created>
  <dcterms:modified xsi:type="dcterms:W3CDTF">2018-05-15T15:02:02Z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0x0101009FDE593A36A6874285991743F2BE28E9</vt:lpwstr>
  </property>
</Properties>
</file>